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12192000"/>
  <p:embeddedFontLst>
    <p:embeddedFont>
      <p:font typeface="MiSans" panose="020B0604020202020204" charset="-122"/>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217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jpe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31.png"/><Relationship Id="rId4" Type="http://schemas.openxmlformats.org/officeDocument/2006/relationships/image" Target="../media/image46.jpe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4.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3.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jpg"/><Relationship Id="rId7" Type="http://schemas.openxmlformats.org/officeDocument/2006/relationships/image" Target="../media/image31.png"/><Relationship Id="rId12" Type="http://schemas.openxmlformats.org/officeDocument/2006/relationships/image" Target="../media/image64.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9.jpeg"/><Relationship Id="rId11" Type="http://schemas.openxmlformats.org/officeDocument/2006/relationships/image" Target="../media/image63.png"/><Relationship Id="rId5" Type="http://schemas.openxmlformats.org/officeDocument/2006/relationships/image" Target="../media/image58.jpeg"/><Relationship Id="rId10" Type="http://schemas.openxmlformats.org/officeDocument/2006/relationships/image" Target="../media/image62.png"/><Relationship Id="rId4" Type="http://schemas.openxmlformats.org/officeDocument/2006/relationships/image" Target="../media/image57.jpe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5.jpe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6.jpeg"/><Relationship Id="rId5" Type="http://schemas.openxmlformats.org/officeDocument/2006/relationships/image" Target="../media/image46.jpeg"/><Relationship Id="rId4" Type="http://schemas.openxmlformats.org/officeDocument/2006/relationships/image" Target="../media/image31.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21.jpeg"/><Relationship Id="rId7"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5.png"/><Relationship Id="rId4" Type="http://schemas.openxmlformats.org/officeDocument/2006/relationships/image" Target="../media/image9.jpe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1.jp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 Id="rId9" Type="http://schemas.openxmlformats.org/officeDocument/2006/relationships/image" Target="../media/image75.jpeg"/></Relationships>
</file>

<file path=ppt/slides/_rels/slide2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3.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78.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e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2.jpeg"/><Relationship Id="rId7"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jpeg"/><Relationship Id="rId7"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89.jpeg"/><Relationship Id="rId4" Type="http://schemas.openxmlformats.org/officeDocument/2006/relationships/image" Target="../media/image88.jpeg"/><Relationship Id="rId9"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3.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jpeg"/><Relationship Id="rId7"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31.png"/><Relationship Id="rId4" Type="http://schemas.openxmlformats.org/officeDocument/2006/relationships/image" Target="../media/image95.jpeg"/><Relationship Id="rId9" Type="http://schemas.openxmlformats.org/officeDocument/2006/relationships/image" Target="../media/image99.jpe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2.png"/><Relationship Id="rId3" Type="http://schemas.openxmlformats.org/officeDocument/2006/relationships/image" Target="../media/image14.jpeg"/><Relationship Id="rId7" Type="http://schemas.openxmlformats.org/officeDocument/2006/relationships/image" Target="../media/image17.png"/><Relationship Id="rId12"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0.jpeg"/><Relationship Id="rId5" Type="http://schemas.openxmlformats.org/officeDocument/2006/relationships/image" Target="../media/image16.jpg"/><Relationship Id="rId10" Type="http://schemas.openxmlformats.org/officeDocument/2006/relationships/image" Target="../media/image19.png"/><Relationship Id="rId4" Type="http://schemas.openxmlformats.org/officeDocument/2006/relationships/image" Target="../media/image15.jpeg"/><Relationship Id="rId9" Type="http://schemas.openxmlformats.org/officeDocument/2006/relationships/image" Target="../media/image18.jp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00.jpg"/><Relationship Id="rId7"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03.jpg"/><Relationship Id="rId5" Type="http://schemas.openxmlformats.org/officeDocument/2006/relationships/image" Target="../media/image102.jpg"/><Relationship Id="rId4" Type="http://schemas.openxmlformats.org/officeDocument/2006/relationships/image" Target="../media/image101.jpeg"/><Relationship Id="rId9"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04.jpe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jpg"/><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 Id="rId9"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4.jp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jp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44.png"/><Relationship Id="rId4" Type="http://schemas.openxmlformats.org/officeDocument/2006/relationships/image" Target="../media/image39.jpe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FFFFF"/>
          </a:solidFill>
          <a:ln/>
        </p:spPr>
      </p:sp>
      <p:sp>
        <p:nvSpPr>
          <p:cNvPr id="3" name="Text 1"/>
          <p:cNvSpPr/>
          <p:nvPr/>
        </p:nvSpPr>
        <p:spPr>
          <a:xfrm>
            <a:off x="0" y="0"/>
            <a:ext cx="12192000"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02-14:58:05-d2r9av9e3tpg8rchuv9g.png"/>
          <p:cNvPicPr>
            <a:picLocks noChangeAspect="1"/>
          </p:cNvPicPr>
          <p:nvPr/>
        </p:nvPicPr>
        <p:blipFill>
          <a:blip r:embed="rId3"/>
          <a:stretch>
            <a:fillRect/>
          </a:stretch>
        </p:blipFill>
        <p:spPr>
          <a:xfrm>
            <a:off x="3400425" y="5394325"/>
            <a:ext cx="2556510" cy="670560"/>
          </a:xfrm>
          <a:prstGeom prst="rect">
            <a:avLst/>
          </a:prstGeom>
        </p:spPr>
      </p:pic>
      <p:pic>
        <p:nvPicPr>
          <p:cNvPr id="5" name="Image 1" descr="https://kimi-img.moonshot.cn/pub/slides/slides_tmpl/image/25-09-02-14:58:05-d2r9av9e3tpg8rchuv9g.png"/>
          <p:cNvPicPr>
            <a:picLocks noChangeAspect="1"/>
          </p:cNvPicPr>
          <p:nvPr/>
        </p:nvPicPr>
        <p:blipFill>
          <a:blip r:embed="rId3"/>
          <a:stretch>
            <a:fillRect/>
          </a:stretch>
        </p:blipFill>
        <p:spPr>
          <a:xfrm>
            <a:off x="537845" y="5394325"/>
            <a:ext cx="2649220" cy="670560"/>
          </a:xfrm>
          <a:prstGeom prst="rect">
            <a:avLst/>
          </a:prstGeom>
        </p:spPr>
      </p:pic>
      <p:pic>
        <p:nvPicPr>
          <p:cNvPr id="6" name="Image 2" descr="https://kimi-img.moonshot.cn/pub/slides/slides_tmpl/image/25-09-02-14:58:06-d2r9avhe3tpg8rchuveg.png"/>
          <p:cNvPicPr>
            <a:picLocks noChangeAspect="1"/>
          </p:cNvPicPr>
          <p:nvPr/>
        </p:nvPicPr>
        <p:blipFill>
          <a:blip r:embed="rId4"/>
          <a:stretch>
            <a:fillRect/>
          </a:stretch>
        </p:blipFill>
        <p:spPr>
          <a:xfrm>
            <a:off x="6928691" y="338060"/>
            <a:ext cx="5267401" cy="6181880"/>
          </a:xfrm>
          <a:prstGeom prst="rect">
            <a:avLst/>
          </a:prstGeom>
        </p:spPr>
      </p:pic>
      <p:pic>
        <p:nvPicPr>
          <p:cNvPr id="7" name="Image 3" descr="https://kimi-img.moonshot.cn/pub/slides/slides_tmpl/image/25-09-02-14:58:05-d2r9av9e3tpg8rchuva0.png"/>
          <p:cNvPicPr>
            <a:picLocks noChangeAspect="1"/>
          </p:cNvPicPr>
          <p:nvPr/>
        </p:nvPicPr>
        <p:blipFill>
          <a:blip r:embed="rId5"/>
          <a:stretch>
            <a:fillRect/>
          </a:stretch>
        </p:blipFill>
        <p:spPr>
          <a:xfrm>
            <a:off x="192354" y="3820681"/>
            <a:ext cx="6474819" cy="1146060"/>
          </a:xfrm>
          <a:prstGeom prst="rect">
            <a:avLst/>
          </a:prstGeom>
        </p:spPr>
      </p:pic>
      <p:sp>
        <p:nvSpPr>
          <p:cNvPr id="8" name="Text 2"/>
          <p:cNvSpPr/>
          <p:nvPr/>
        </p:nvSpPr>
        <p:spPr>
          <a:xfrm>
            <a:off x="354965" y="1717040"/>
            <a:ext cx="9620885" cy="812800"/>
          </a:xfrm>
          <a:prstGeom prst="rect">
            <a:avLst/>
          </a:prstGeom>
          <a:noFill/>
          <a:ln/>
        </p:spPr>
        <p:txBody>
          <a:bodyPr wrap="square" lIns="99695" tIns="49784" rIns="99695" bIns="49784" rtlCol="0" anchor="t">
            <a:spAutoFit/>
          </a:bodyPr>
          <a:lstStyle/>
          <a:p>
            <a:pPr algn="just">
              <a:lnSpc>
                <a:spcPct val="100000"/>
              </a:lnSpc>
            </a:pPr>
            <a:r>
              <a:rPr lang="en-US" sz="4800" b="1" dirty="0">
                <a:solidFill>
                  <a:srgbClr val="0D0D0D"/>
                </a:solidFill>
                <a:latin typeface="仓耳玄三M W05" pitchFamily="34" charset="0"/>
                <a:ea typeface="仓耳玄三M W05" pitchFamily="34" charset="-122"/>
                <a:cs typeface="仓耳玄三M W05" pitchFamily="34" charset="-120"/>
              </a:rPr>
              <a:t>AI-Powered HelpDesk</a:t>
            </a:r>
            <a:endParaRPr lang="en-US" sz="1600" dirty="0"/>
          </a:p>
        </p:txBody>
      </p:sp>
      <p:pic>
        <p:nvPicPr>
          <p:cNvPr id="9" name="Image 4" descr="https://kimi-img.moonshot.cn/pub/slides/slides_tmpl/image/25-09-02-14:58:05-d2r9av9e3tpg8rchuvb0.png"/>
          <p:cNvPicPr>
            <a:picLocks noChangeAspect="1"/>
          </p:cNvPicPr>
          <p:nvPr/>
        </p:nvPicPr>
        <p:blipFill>
          <a:blip r:embed="rId6"/>
          <a:stretch>
            <a:fillRect/>
          </a:stretch>
        </p:blipFill>
        <p:spPr>
          <a:xfrm rot="18300000" flipH="1">
            <a:off x="5586412" y="-245267"/>
            <a:ext cx="1419225" cy="3333750"/>
          </a:xfrm>
          <a:prstGeom prst="rect">
            <a:avLst/>
          </a:prstGeom>
        </p:spPr>
      </p:pic>
      <p:pic>
        <p:nvPicPr>
          <p:cNvPr id="10" name="Image 5" descr="https://kimi-img.moonshot.cn/pub/slides/slides_tmpl/image/25-09-02-14:58:05-d2r9av9e3tpg8rchuvag.png"/>
          <p:cNvPicPr>
            <a:picLocks noChangeAspect="1"/>
          </p:cNvPicPr>
          <p:nvPr/>
        </p:nvPicPr>
        <p:blipFill>
          <a:blip r:embed="rId7"/>
          <a:stretch>
            <a:fillRect/>
          </a:stretch>
        </p:blipFill>
        <p:spPr>
          <a:xfrm>
            <a:off x="9558337" y="705335"/>
            <a:ext cx="1847850" cy="1847850"/>
          </a:xfrm>
          <a:prstGeom prst="rect">
            <a:avLst/>
          </a:prstGeom>
        </p:spPr>
      </p:pic>
      <p:sp>
        <p:nvSpPr>
          <p:cNvPr id="11" name="Shape 3"/>
          <p:cNvSpPr/>
          <p:nvPr/>
        </p:nvSpPr>
        <p:spPr>
          <a:xfrm rot="21420000">
            <a:off x="702945" y="5610860"/>
            <a:ext cx="345440" cy="337185"/>
          </a:xfrm>
          <a:custGeom>
            <a:avLst/>
            <a:gdLst/>
            <a:ahLst/>
            <a:cxnLst/>
            <a:rect l="l" t="t" r="r" b="b"/>
            <a:pathLst>
              <a:path w="345440" h="337185">
                <a:moveTo>
                  <a:pt x="173709" y="181551"/>
                </a:moveTo>
                <a:cubicBezTo>
                  <a:pt x="287803" y="181551"/>
                  <a:pt x="328526" y="230017"/>
                  <a:pt x="345440" y="280473"/>
                </a:cubicBezTo>
                <a:cubicBezTo>
                  <a:pt x="354963" y="308910"/>
                  <a:pt x="329659" y="337185"/>
                  <a:pt x="294605" y="337185"/>
                </a:cubicBezTo>
                <a:lnTo>
                  <a:pt x="52857" y="337185"/>
                </a:lnTo>
                <a:cubicBezTo>
                  <a:pt x="17804" y="337185"/>
                  <a:pt x="-7501" y="308910"/>
                  <a:pt x="2022" y="280473"/>
                </a:cubicBezTo>
                <a:cubicBezTo>
                  <a:pt x="18891" y="230017"/>
                  <a:pt x="59614" y="181551"/>
                  <a:pt x="173709" y="181551"/>
                </a:cubicBezTo>
                <a:close/>
                <a:moveTo>
                  <a:pt x="173709" y="0"/>
                </a:moveTo>
                <a:cubicBezTo>
                  <a:pt x="224906" y="0"/>
                  <a:pt x="266399" y="37131"/>
                  <a:pt x="266354" y="82996"/>
                </a:cubicBezTo>
                <a:cubicBezTo>
                  <a:pt x="266354" y="128820"/>
                  <a:pt x="224861" y="165992"/>
                  <a:pt x="173709" y="165992"/>
                </a:cubicBezTo>
                <a:cubicBezTo>
                  <a:pt x="122556" y="165992"/>
                  <a:pt x="81063" y="128820"/>
                  <a:pt x="81063" y="82996"/>
                </a:cubicBezTo>
                <a:cubicBezTo>
                  <a:pt x="81063" y="37131"/>
                  <a:pt x="122556" y="0"/>
                  <a:pt x="173709" y="0"/>
                </a:cubicBezTo>
                <a:close/>
              </a:path>
            </a:pathLst>
          </a:custGeom>
          <a:solidFill>
            <a:srgbClr val="000000"/>
          </a:solidFill>
          <a:ln/>
        </p:spPr>
      </p:sp>
      <p:sp>
        <p:nvSpPr>
          <p:cNvPr id="12" name="Text 4"/>
          <p:cNvSpPr/>
          <p:nvPr/>
        </p:nvSpPr>
        <p:spPr>
          <a:xfrm rot="21420000">
            <a:off x="702945" y="5610860"/>
            <a:ext cx="345440"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5"/>
          <p:cNvSpPr/>
          <p:nvPr/>
        </p:nvSpPr>
        <p:spPr>
          <a:xfrm rot="21360000">
            <a:off x="3531870" y="5601970"/>
            <a:ext cx="390525" cy="337185"/>
          </a:xfrm>
          <a:custGeom>
            <a:avLst/>
            <a:gdLst/>
            <a:ahLst/>
            <a:cxnLst/>
            <a:rect l="l" t="t" r="r" b="b"/>
            <a:pathLst>
              <a:path w="390525" h="337185">
                <a:moveTo>
                  <a:pt x="142998" y="40177"/>
                </a:moveTo>
                <a:lnTo>
                  <a:pt x="248767" y="40177"/>
                </a:lnTo>
                <a:lnTo>
                  <a:pt x="248767" y="66524"/>
                </a:lnTo>
                <a:lnTo>
                  <a:pt x="142998" y="66524"/>
                </a:lnTo>
                <a:close/>
                <a:moveTo>
                  <a:pt x="46434" y="40177"/>
                </a:moveTo>
                <a:lnTo>
                  <a:pt x="103754" y="40177"/>
                </a:lnTo>
                <a:lnTo>
                  <a:pt x="103754" y="66524"/>
                </a:lnTo>
                <a:lnTo>
                  <a:pt x="46434" y="66524"/>
                </a:lnTo>
                <a:cubicBezTo>
                  <a:pt x="36366" y="66524"/>
                  <a:pt x="28228" y="74164"/>
                  <a:pt x="28228" y="83517"/>
                </a:cubicBezTo>
                <a:lnTo>
                  <a:pt x="28228" y="129930"/>
                </a:lnTo>
                <a:lnTo>
                  <a:pt x="362251" y="129930"/>
                </a:lnTo>
                <a:lnTo>
                  <a:pt x="362251" y="83517"/>
                </a:lnTo>
                <a:cubicBezTo>
                  <a:pt x="362251" y="74120"/>
                  <a:pt x="354065" y="66524"/>
                  <a:pt x="344044" y="66524"/>
                </a:cubicBezTo>
                <a:lnTo>
                  <a:pt x="288011" y="66524"/>
                </a:lnTo>
                <a:lnTo>
                  <a:pt x="288011" y="40177"/>
                </a:lnTo>
                <a:lnTo>
                  <a:pt x="344044" y="40177"/>
                </a:lnTo>
                <a:cubicBezTo>
                  <a:pt x="369684" y="40177"/>
                  <a:pt x="390478" y="59586"/>
                  <a:pt x="390525" y="83517"/>
                </a:cubicBezTo>
                <a:lnTo>
                  <a:pt x="390525" y="293846"/>
                </a:lnTo>
                <a:cubicBezTo>
                  <a:pt x="390525" y="317689"/>
                  <a:pt x="369637" y="337185"/>
                  <a:pt x="344091" y="337185"/>
                </a:cubicBezTo>
                <a:lnTo>
                  <a:pt x="46434" y="337185"/>
                </a:lnTo>
                <a:cubicBezTo>
                  <a:pt x="20888" y="337185"/>
                  <a:pt x="0" y="317689"/>
                  <a:pt x="0" y="293846"/>
                </a:cubicBezTo>
                <a:lnTo>
                  <a:pt x="0" y="156276"/>
                </a:lnTo>
                <a:lnTo>
                  <a:pt x="0" y="129930"/>
                </a:lnTo>
                <a:lnTo>
                  <a:pt x="0" y="83517"/>
                </a:lnTo>
                <a:cubicBezTo>
                  <a:pt x="0" y="59586"/>
                  <a:pt x="20794" y="40177"/>
                  <a:pt x="46434" y="40177"/>
                </a:cubicBezTo>
                <a:close/>
                <a:moveTo>
                  <a:pt x="267548" y="0"/>
                </a:moveTo>
                <a:cubicBezTo>
                  <a:pt x="275357" y="0"/>
                  <a:pt x="281661" y="5884"/>
                  <a:pt x="281661" y="13173"/>
                </a:cubicBezTo>
                <a:lnTo>
                  <a:pt x="281661" y="94143"/>
                </a:lnTo>
                <a:cubicBezTo>
                  <a:pt x="281661" y="101432"/>
                  <a:pt x="275357" y="107360"/>
                  <a:pt x="267548" y="107360"/>
                </a:cubicBezTo>
                <a:cubicBezTo>
                  <a:pt x="259738" y="107360"/>
                  <a:pt x="253434" y="101476"/>
                  <a:pt x="253434" y="94187"/>
                </a:cubicBezTo>
                <a:lnTo>
                  <a:pt x="253434" y="13173"/>
                </a:lnTo>
                <a:cubicBezTo>
                  <a:pt x="253434" y="5884"/>
                  <a:pt x="259738" y="0"/>
                  <a:pt x="267548" y="0"/>
                </a:cubicBezTo>
                <a:close/>
                <a:moveTo>
                  <a:pt x="122930" y="0"/>
                </a:moveTo>
                <a:cubicBezTo>
                  <a:pt x="130740" y="0"/>
                  <a:pt x="137043" y="5884"/>
                  <a:pt x="137043" y="13173"/>
                </a:cubicBezTo>
                <a:lnTo>
                  <a:pt x="137043" y="94143"/>
                </a:lnTo>
                <a:cubicBezTo>
                  <a:pt x="137043" y="101432"/>
                  <a:pt x="130740" y="107360"/>
                  <a:pt x="122930" y="107360"/>
                </a:cubicBezTo>
                <a:cubicBezTo>
                  <a:pt x="115120" y="107360"/>
                  <a:pt x="108816" y="101476"/>
                  <a:pt x="108816" y="94187"/>
                </a:cubicBezTo>
                <a:lnTo>
                  <a:pt x="108816" y="13173"/>
                </a:lnTo>
                <a:cubicBezTo>
                  <a:pt x="108816" y="5884"/>
                  <a:pt x="115120" y="0"/>
                  <a:pt x="122930" y="0"/>
                </a:cubicBezTo>
                <a:close/>
              </a:path>
            </a:pathLst>
          </a:custGeom>
          <a:solidFill>
            <a:srgbClr val="000000"/>
          </a:solidFill>
          <a:ln/>
        </p:spPr>
      </p:sp>
      <p:sp>
        <p:nvSpPr>
          <p:cNvPr id="14" name="Text 6"/>
          <p:cNvSpPr/>
          <p:nvPr/>
        </p:nvSpPr>
        <p:spPr>
          <a:xfrm rot="21360000">
            <a:off x="3531870" y="5601970"/>
            <a:ext cx="39052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7"/>
          <p:cNvSpPr/>
          <p:nvPr/>
        </p:nvSpPr>
        <p:spPr>
          <a:xfrm rot="21360000">
            <a:off x="1066165" y="5552440"/>
            <a:ext cx="1828800" cy="340995"/>
          </a:xfrm>
          <a:prstGeom prst="rect">
            <a:avLst/>
          </a:prstGeom>
          <a:noFill/>
          <a:ln/>
        </p:spPr>
        <p:txBody>
          <a:bodyPr wrap="square" lIns="91440" tIns="45720" rIns="91440" bIns="45720" rtlCol="0" anchor="t"/>
          <a:lstStyle/>
          <a:p>
            <a:pPr algn="just">
              <a:lnSpc>
                <a:spcPct val="100000"/>
              </a:lnSpc>
            </a:pPr>
            <a:r>
              <a:rPr lang="en-US" sz="1600" dirty="0">
                <a:solidFill>
                  <a:srgbClr val="0D0D0D"/>
                </a:solidFill>
                <a:latin typeface="MiSans" pitchFamily="34" charset="0"/>
                <a:ea typeface="MiSans" pitchFamily="34" charset="-122"/>
                <a:cs typeface="MiSans" pitchFamily="34" charset="-120"/>
              </a:rPr>
              <a:t>Sean Wong</a:t>
            </a:r>
            <a:endParaRPr lang="en-US" sz="1600" dirty="0"/>
          </a:p>
        </p:txBody>
      </p:sp>
      <p:sp>
        <p:nvSpPr>
          <p:cNvPr id="16" name="Text 8"/>
          <p:cNvSpPr/>
          <p:nvPr/>
        </p:nvSpPr>
        <p:spPr>
          <a:xfrm rot="21360000">
            <a:off x="3974465" y="5553710"/>
            <a:ext cx="1899920" cy="328930"/>
          </a:xfrm>
          <a:prstGeom prst="rect">
            <a:avLst/>
          </a:prstGeom>
          <a:noFill/>
          <a:ln/>
        </p:spPr>
        <p:txBody>
          <a:bodyPr wrap="square" lIns="91440" tIns="45720" rIns="91440" bIns="45720" rtlCol="0" anchor="t"/>
          <a:lstStyle/>
          <a:p>
            <a:pPr algn="just">
              <a:lnSpc>
                <a:spcPct val="100000"/>
              </a:lnSpc>
            </a:pPr>
            <a:r>
              <a:rPr lang="en-US" sz="1600" dirty="0">
                <a:solidFill>
                  <a:srgbClr val="0D0D0D"/>
                </a:solidFill>
                <a:latin typeface="MiSans" pitchFamily="34" charset="0"/>
                <a:ea typeface="MiSans" pitchFamily="34" charset="-122"/>
                <a:cs typeface="MiSans" pitchFamily="34" charset="-120"/>
              </a:rPr>
              <a:t>2025/08/01</a:t>
            </a:r>
            <a:endParaRPr lang="en-US" sz="1600" dirty="0"/>
          </a:p>
        </p:txBody>
      </p:sp>
      <p:pic>
        <p:nvPicPr>
          <p:cNvPr id="17" name="Image 6" descr="https://kimi-img.moonshot.cn/pub/slides/slides_tmpl/image/25-09-02-14:58:06-d2r9avhe3tpg8rchuvd0.jpeg"/>
          <p:cNvPicPr>
            <a:picLocks noChangeAspect="1"/>
          </p:cNvPicPr>
          <p:nvPr/>
        </p:nvPicPr>
        <p:blipFill>
          <a:blip r:embed="rId8"/>
          <a:srcRect l="36509" t="27350" r="27119" b="30226"/>
          <a:stretch/>
        </p:blipFill>
        <p:spPr>
          <a:xfrm>
            <a:off x="9166805" y="3185508"/>
            <a:ext cx="3036696" cy="3562466"/>
          </a:xfrm>
          <a:prstGeom prst="rect">
            <a:avLst/>
          </a:prstGeom>
        </p:spPr>
      </p:pic>
      <p:pic>
        <p:nvPicPr>
          <p:cNvPr id="18" name="Image 7" descr="https://kimi-img.moonshot.cn/pub/slides/slides_tmpl/image/25-09-02-14:58:06-d2r9avhe3tpg8rchuvc0.png"/>
          <p:cNvPicPr>
            <a:picLocks noChangeAspect="1"/>
          </p:cNvPicPr>
          <p:nvPr/>
        </p:nvPicPr>
        <p:blipFill>
          <a:blip r:embed="rId9"/>
          <a:stretch>
            <a:fillRect/>
          </a:stretch>
        </p:blipFill>
        <p:spPr>
          <a:xfrm>
            <a:off x="5956935" y="2840355"/>
            <a:ext cx="2425065" cy="152908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Knowledge Power</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5-d2r9b1pe3tpg8rchv0og.jpeg"/>
          <p:cNvPicPr>
            <a:picLocks noChangeAspect="1"/>
          </p:cNvPicPr>
          <p:nvPr/>
        </p:nvPicPr>
        <p:blipFill>
          <a:blip r:embed="rId3"/>
          <a:stretch>
            <a:fillRect/>
          </a:stretch>
        </p:blipFill>
        <p:spPr>
          <a:xfrm>
            <a:off x="785989" y="2346346"/>
            <a:ext cx="10693311" cy="3481118"/>
          </a:xfrm>
          <a:prstGeom prst="rect">
            <a:avLst/>
          </a:prstGeom>
        </p:spPr>
      </p:pic>
      <p:pic>
        <p:nvPicPr>
          <p:cNvPr id="3" name="Image 1" descr="https://kimi-img.moonshot.cn/pub/slides/slides_tmpl/image/25-09-02-14:58:14-d2r9b1he3tpg8rchv0k0.jpeg"/>
          <p:cNvPicPr>
            <a:picLocks noChangeAspect="1"/>
          </p:cNvPicPr>
          <p:nvPr/>
        </p:nvPicPr>
        <p:blipFill>
          <a:blip r:embed="rId4"/>
          <a:stretch>
            <a:fillRect/>
          </a:stretch>
        </p:blipFill>
        <p:spPr>
          <a:xfrm>
            <a:off x="4437302" y="1937878"/>
            <a:ext cx="3365284" cy="4298053"/>
          </a:xfrm>
          <a:prstGeom prst="rect">
            <a:avLst/>
          </a:prstGeom>
        </p:spPr>
      </p:pic>
      <p:pic>
        <p:nvPicPr>
          <p:cNvPr id="4" name="Image 2" descr="https://kimi-img.moonshot.cn/pub/slides/slides_tmpl/image/25-09-02-14:58:14-d2r9b1he3tpg8rchv0k0.jpeg"/>
          <p:cNvPicPr>
            <a:picLocks noChangeAspect="1"/>
          </p:cNvPicPr>
          <p:nvPr/>
        </p:nvPicPr>
        <p:blipFill>
          <a:blip r:embed="rId4"/>
          <a:stretch>
            <a:fillRect/>
          </a:stretch>
        </p:blipFill>
        <p:spPr>
          <a:xfrm>
            <a:off x="8118691" y="1937878"/>
            <a:ext cx="3365284" cy="4298053"/>
          </a:xfrm>
          <a:prstGeom prst="rect">
            <a:avLst/>
          </a:prstGeom>
        </p:spPr>
      </p:pic>
      <p:pic>
        <p:nvPicPr>
          <p:cNvPr id="5" name="Image 3" descr="https://kimi-img.moonshot.cn/pub/slides/slides_tmpl/image/25-09-02-14:58:14-d2r9b1he3tpg8rchv0k0.jpeg"/>
          <p:cNvPicPr>
            <a:picLocks noChangeAspect="1"/>
          </p:cNvPicPr>
          <p:nvPr/>
        </p:nvPicPr>
        <p:blipFill>
          <a:blip r:embed="rId4"/>
          <a:stretch>
            <a:fillRect/>
          </a:stretch>
        </p:blipFill>
        <p:spPr>
          <a:xfrm>
            <a:off x="798918" y="1937878"/>
            <a:ext cx="3365284" cy="4298053"/>
          </a:xfrm>
          <a:prstGeom prst="rect">
            <a:avLst/>
          </a:prstGeom>
        </p:spPr>
      </p:pic>
      <p:sp>
        <p:nvSpPr>
          <p:cNvPr id="6" name="Text 0"/>
          <p:cNvSpPr/>
          <p:nvPr/>
        </p:nvSpPr>
        <p:spPr>
          <a:xfrm>
            <a:off x="542215" y="867447"/>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Instant Knowledge Suggestions</a:t>
            </a:r>
            <a:endParaRPr lang="en-US" sz="1600" dirty="0"/>
          </a:p>
        </p:txBody>
      </p:sp>
      <p:pic>
        <p:nvPicPr>
          <p:cNvPr id="7" name="Image 4" descr="https://kimi-img.moonshot.cn/pub/slides/slides_tmpl/image/25-09-02-14:58:10-d2r9b0he3tpg8rchv00g.png"/>
          <p:cNvPicPr>
            <a:picLocks noChangeAspect="1"/>
          </p:cNvPicPr>
          <p:nvPr/>
        </p:nvPicPr>
        <p:blipFill>
          <a:blip r:embed="rId5"/>
          <a:stretch>
            <a:fillRect/>
          </a:stretch>
        </p:blipFill>
        <p:spPr>
          <a:xfrm rot="16680000">
            <a:off x="625943" y="-292917"/>
            <a:ext cx="410596" cy="1637554"/>
          </a:xfrm>
          <a:prstGeom prst="rect">
            <a:avLst/>
          </a:prstGeom>
        </p:spPr>
      </p:pic>
      <p:pic>
        <p:nvPicPr>
          <p:cNvPr id="8" name="Image 5" descr="https://kimi-img.moonshot.cn/pub/slides/slides_tmpl/image/25-09-02-14:58:15-d2r9b1pe3tpg8rchv0o0.png"/>
          <p:cNvPicPr>
            <a:picLocks noChangeAspect="1"/>
          </p:cNvPicPr>
          <p:nvPr/>
        </p:nvPicPr>
        <p:blipFill>
          <a:blip r:embed="rId6"/>
          <a:stretch>
            <a:fillRect/>
          </a:stretch>
        </p:blipFill>
        <p:spPr>
          <a:xfrm>
            <a:off x="9455125" y="254000"/>
            <a:ext cx="1978760" cy="972611"/>
          </a:xfrm>
          <a:prstGeom prst="rect">
            <a:avLst/>
          </a:prstGeom>
        </p:spPr>
      </p:pic>
      <p:pic>
        <p:nvPicPr>
          <p:cNvPr id="9" name="Image 6" descr="https://kimi-img.moonshot.cn/pub/slides/slides_tmpl/image/25-09-02-14:58:16-d2r9b21e3tpg8rchv0pg.png"/>
          <p:cNvPicPr>
            <a:picLocks noChangeAspect="1"/>
          </p:cNvPicPr>
          <p:nvPr/>
        </p:nvPicPr>
        <p:blipFill>
          <a:blip r:embed="rId7"/>
          <a:stretch>
            <a:fillRect/>
          </a:stretch>
        </p:blipFill>
        <p:spPr>
          <a:xfrm>
            <a:off x="8765408" y="978419"/>
            <a:ext cx="1469328" cy="722212"/>
          </a:xfrm>
          <a:prstGeom prst="rect">
            <a:avLst/>
          </a:prstGeom>
        </p:spPr>
      </p:pic>
      <p:pic>
        <p:nvPicPr>
          <p:cNvPr id="10" name="Image 7" descr="https://kimi-img.moonshot.cn/pub/slides/slides_tmpl/image/25-09-02-14:58:14-d2r9b1he3tpg8rchv0gg.png"/>
          <p:cNvPicPr>
            <a:picLocks noChangeAspect="1"/>
          </p:cNvPicPr>
          <p:nvPr/>
        </p:nvPicPr>
        <p:blipFill>
          <a:blip r:embed="rId8"/>
          <a:stretch>
            <a:fillRect/>
          </a:stretch>
        </p:blipFill>
        <p:spPr>
          <a:xfrm rot="240000" flipH="1" flipV="1">
            <a:off x="836383" y="5526725"/>
            <a:ext cx="7754468" cy="1307784"/>
          </a:xfrm>
          <a:prstGeom prst="rect">
            <a:avLst/>
          </a:prstGeom>
        </p:spPr>
      </p:pic>
      <p:sp>
        <p:nvSpPr>
          <p:cNvPr id="11" name="Text 1"/>
          <p:cNvSpPr/>
          <p:nvPr/>
        </p:nvSpPr>
        <p:spPr>
          <a:xfrm>
            <a:off x="1096645" y="2470150"/>
            <a:ext cx="2868930"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Relevant Article Surfacing</a:t>
            </a:r>
            <a:endParaRPr lang="en-US" sz="1600" dirty="0"/>
          </a:p>
        </p:txBody>
      </p:sp>
      <p:sp>
        <p:nvSpPr>
          <p:cNvPr id="12" name="Text 2"/>
          <p:cNvSpPr/>
          <p:nvPr/>
        </p:nvSpPr>
        <p:spPr>
          <a:xfrm>
            <a:off x="1016000" y="3217545"/>
            <a:ext cx="294830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surfaces relevant knowledge base articles and step-by-step fixes directly within the ticket window, reducing agent research time and enabling faster, consistent resolutions.</a:t>
            </a:r>
            <a:endParaRPr lang="en-US" sz="1600" dirty="0"/>
          </a:p>
        </p:txBody>
      </p:sp>
      <p:sp>
        <p:nvSpPr>
          <p:cNvPr id="13" name="Text 3"/>
          <p:cNvSpPr/>
          <p:nvPr/>
        </p:nvSpPr>
        <p:spPr>
          <a:xfrm>
            <a:off x="4816475" y="2470150"/>
            <a:ext cx="2868930"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Contextual Recommendations</a:t>
            </a:r>
            <a:endParaRPr lang="en-US" sz="1600" dirty="0"/>
          </a:p>
        </p:txBody>
      </p:sp>
      <p:sp>
        <p:nvSpPr>
          <p:cNvPr id="14" name="Text 4"/>
          <p:cNvSpPr/>
          <p:nvPr/>
        </p:nvSpPr>
        <p:spPr>
          <a:xfrm>
            <a:off x="4735830" y="3217545"/>
            <a:ext cx="294830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provides contextual recommendations based on the ticket content, ensuring agents have the right information at their fingertips to resolve issues quickly.</a:t>
            </a:r>
            <a:endParaRPr lang="en-US" sz="1600" dirty="0"/>
          </a:p>
        </p:txBody>
      </p:sp>
      <p:sp>
        <p:nvSpPr>
          <p:cNvPr id="15" name="Text 5"/>
          <p:cNvSpPr/>
          <p:nvPr/>
        </p:nvSpPr>
        <p:spPr>
          <a:xfrm>
            <a:off x="8413750" y="2470150"/>
            <a:ext cx="2868930"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Improved User Self-Service</a:t>
            </a:r>
            <a:endParaRPr lang="en-US" sz="1600" dirty="0"/>
          </a:p>
        </p:txBody>
      </p:sp>
      <p:sp>
        <p:nvSpPr>
          <p:cNvPr id="16" name="Text 6"/>
          <p:cNvSpPr/>
          <p:nvPr/>
        </p:nvSpPr>
        <p:spPr>
          <a:xfrm>
            <a:off x="8333740" y="3217545"/>
            <a:ext cx="294830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By providing accurate and relevant information, AI enhances the self-service experience for users, reducing the number of tickets that need to be escalated to agents.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2-d2r9b11e3tpg8rchv05g.png"/>
          <p:cNvPicPr>
            <a:picLocks noChangeAspect="1"/>
          </p:cNvPicPr>
          <p:nvPr/>
        </p:nvPicPr>
        <p:blipFill>
          <a:blip r:embed="rId3"/>
          <a:stretch>
            <a:fillRect/>
          </a:stretch>
        </p:blipFill>
        <p:spPr>
          <a:xfrm rot="20820000">
            <a:off x="6323494" y="1316808"/>
            <a:ext cx="6971899" cy="833120"/>
          </a:xfrm>
          <a:prstGeom prst="rect">
            <a:avLst/>
          </a:prstGeom>
        </p:spPr>
      </p:pic>
      <p:pic>
        <p:nvPicPr>
          <p:cNvPr id="3" name="Image 1" descr="https://kimi-img.moonshot.cn/pub/slides/slides_tmpl/image/25-09-02-14:58:12-d2r9b11e3tpg8rchv05g.png"/>
          <p:cNvPicPr>
            <a:picLocks noChangeAspect="1"/>
          </p:cNvPicPr>
          <p:nvPr/>
        </p:nvPicPr>
        <p:blipFill>
          <a:blip r:embed="rId3"/>
          <a:stretch>
            <a:fillRect/>
          </a:stretch>
        </p:blipFill>
        <p:spPr>
          <a:xfrm rot="20820000">
            <a:off x="317446" y="5505074"/>
            <a:ext cx="6971899" cy="833120"/>
          </a:xfrm>
          <a:prstGeom prst="rect">
            <a:avLst/>
          </a:prstGeom>
        </p:spPr>
      </p:pic>
      <p:pic>
        <p:nvPicPr>
          <p:cNvPr id="4" name="Image 2" descr="https://kimi-img.moonshot.cn/pub/slides/slides_tmpl/image/25-09-02-14:58:12-d2r9b11e3tpg8rchv0a0.png"/>
          <p:cNvPicPr>
            <a:picLocks noChangeAspect="1"/>
          </p:cNvPicPr>
          <p:nvPr/>
        </p:nvPicPr>
        <p:blipFill>
          <a:blip r:embed="rId4"/>
          <a:srcRect t="4" b="4"/>
          <a:stretch/>
        </p:blipFill>
        <p:spPr>
          <a:xfrm flipH="1">
            <a:off x="730713" y="4062591"/>
            <a:ext cx="10778662" cy="1981372"/>
          </a:xfrm>
          <a:prstGeom prst="rect">
            <a:avLst/>
          </a:prstGeom>
        </p:spPr>
      </p:pic>
      <p:pic>
        <p:nvPicPr>
          <p:cNvPr id="5" name="Image 3" descr="https://kimi-img.moonshot.cn/pub/slides/slides_tmpl/image/25-09-02-14:58:12-d2r9b11e3tpg8rchv0a0.png"/>
          <p:cNvPicPr>
            <a:picLocks noChangeAspect="1"/>
          </p:cNvPicPr>
          <p:nvPr/>
        </p:nvPicPr>
        <p:blipFill>
          <a:blip r:embed="rId4"/>
          <a:srcRect t="4" b="4"/>
          <a:stretch/>
        </p:blipFill>
        <p:spPr>
          <a:xfrm>
            <a:off x="795569" y="1916855"/>
            <a:ext cx="10778662" cy="1981372"/>
          </a:xfrm>
          <a:prstGeom prst="rect">
            <a:avLst/>
          </a:prstGeom>
        </p:spPr>
      </p:pic>
      <p:pic>
        <p:nvPicPr>
          <p:cNvPr id="6" name="Image 4" descr="https://kimi-img.moonshot.cn/pub/slides/slides_tmpl/image/25-09-02-14:58:13-d2r9b19e3tpg8rchv0bg.png"/>
          <p:cNvPicPr>
            <a:picLocks noChangeAspect="1"/>
          </p:cNvPicPr>
          <p:nvPr/>
        </p:nvPicPr>
        <p:blipFill>
          <a:blip r:embed="rId5"/>
          <a:srcRect t="19620" b="19620"/>
          <a:stretch/>
        </p:blipFill>
        <p:spPr>
          <a:xfrm>
            <a:off x="831433" y="1967109"/>
            <a:ext cx="3120319" cy="1895890"/>
          </a:xfrm>
          <a:prstGeom prst="rect">
            <a:avLst/>
          </a:prstGeom>
        </p:spPr>
      </p:pic>
      <p:sp>
        <p:nvSpPr>
          <p:cNvPr id="7" name="Shape 0"/>
          <p:cNvSpPr/>
          <p:nvPr/>
        </p:nvSpPr>
        <p:spPr>
          <a:xfrm>
            <a:off x="10373454" y="2067309"/>
            <a:ext cx="684530" cy="638765"/>
          </a:xfrm>
          <a:prstGeom prst="rect">
            <a:avLst/>
          </a:prstGeom>
          <a:solidFill>
            <a:srgbClr val="000000">
              <a:alpha val="0"/>
            </a:srgbClr>
          </a:solidFill>
          <a:ln/>
        </p:spPr>
      </p:sp>
      <p:sp>
        <p:nvSpPr>
          <p:cNvPr id="8" name="Text 1"/>
          <p:cNvSpPr/>
          <p:nvPr/>
        </p:nvSpPr>
        <p:spPr>
          <a:xfrm>
            <a:off x="10373454" y="2067309"/>
            <a:ext cx="684530" cy="638765"/>
          </a:xfrm>
          <a:prstGeom prst="rect">
            <a:avLst/>
          </a:prstGeom>
          <a:noFill/>
          <a:ln/>
        </p:spPr>
        <p:txBody>
          <a:bodyPr wrap="square" lIns="0" tIns="0" rIns="0" bIns="0" rtlCol="0" anchor="t"/>
          <a:lstStyle/>
          <a:p>
            <a:pPr algn="just">
              <a:lnSpc>
                <a:spcPct val="110000"/>
              </a:lnSpc>
            </a:pPr>
            <a:r>
              <a:rPr lang="en-US" sz="4000" dirty="0">
                <a:solidFill>
                  <a:srgbClr val="AEA406"/>
                </a:solidFill>
                <a:latin typeface="MiSans" pitchFamily="34" charset="0"/>
                <a:ea typeface="MiSans" pitchFamily="34" charset="-122"/>
                <a:cs typeface="MiSans" pitchFamily="34" charset="-120"/>
              </a:rPr>
              <a:t>01</a:t>
            </a:r>
            <a:endParaRPr lang="en-US" sz="1600" dirty="0"/>
          </a:p>
        </p:txBody>
      </p:sp>
      <p:sp>
        <p:nvSpPr>
          <p:cNvPr id="9" name="Shape 2"/>
          <p:cNvSpPr/>
          <p:nvPr/>
        </p:nvSpPr>
        <p:spPr>
          <a:xfrm>
            <a:off x="8514945" y="5200296"/>
            <a:ext cx="1782539" cy="887359"/>
          </a:xfrm>
          <a:prstGeom prst="rect">
            <a:avLst/>
          </a:prstGeom>
          <a:solidFill>
            <a:srgbClr val="000000">
              <a:alpha val="0"/>
            </a:srgbClr>
          </a:solidFill>
          <a:ln/>
        </p:spPr>
      </p:sp>
      <p:sp>
        <p:nvSpPr>
          <p:cNvPr id="10" name="Text 3"/>
          <p:cNvSpPr/>
          <p:nvPr/>
        </p:nvSpPr>
        <p:spPr>
          <a:xfrm>
            <a:off x="8514945" y="5200296"/>
            <a:ext cx="1782539" cy="887359"/>
          </a:xfrm>
          <a:prstGeom prst="rect">
            <a:avLst/>
          </a:prstGeom>
          <a:noFill/>
          <a:ln/>
        </p:spPr>
        <p:txBody>
          <a:bodyPr wrap="square" lIns="0" tIns="0" rIns="0" bIns="0" rtlCol="0" anchor="t"/>
          <a:lstStyle/>
          <a:p>
            <a:pPr>
              <a:lnSpc>
                <a:spcPct val="110000"/>
              </a:lnSpc>
            </a:pPr>
            <a:r>
              <a:rPr lang="en-US" sz="5400" b="1" dirty="0">
                <a:solidFill>
                  <a:srgbClr val="FFFFFF"/>
                </a:solidFill>
                <a:latin typeface="MiSans" pitchFamily="34" charset="0"/>
                <a:ea typeface="MiSans" pitchFamily="34" charset="-122"/>
                <a:cs typeface="MiSans" pitchFamily="34" charset="-120"/>
              </a:rPr>
              <a:t>02</a:t>
            </a:r>
            <a:endParaRPr lang="en-US" sz="1600" dirty="0"/>
          </a:p>
        </p:txBody>
      </p:sp>
      <p:pic>
        <p:nvPicPr>
          <p:cNvPr id="11" name="Image 5" descr="https://kimi-img.moonshot.cn/pub/slides/slides_tmpl/image/25-09-02-14:58:13-d2r9b19e3tpg8rchv0b0.png"/>
          <p:cNvPicPr>
            <a:picLocks noChangeAspect="1"/>
          </p:cNvPicPr>
          <p:nvPr/>
        </p:nvPicPr>
        <p:blipFill>
          <a:blip r:embed="rId6"/>
          <a:srcRect t="19127" b="19127"/>
          <a:stretch/>
        </p:blipFill>
        <p:spPr>
          <a:xfrm>
            <a:off x="8349398" y="4091647"/>
            <a:ext cx="3120319" cy="1926675"/>
          </a:xfrm>
          <a:prstGeom prst="rect">
            <a:avLst/>
          </a:prstGeom>
        </p:spPr>
      </p:pic>
      <p:sp>
        <p:nvSpPr>
          <p:cNvPr id="12" name="Shape 4"/>
          <p:cNvSpPr/>
          <p:nvPr/>
        </p:nvSpPr>
        <p:spPr>
          <a:xfrm>
            <a:off x="7219844" y="4195832"/>
            <a:ext cx="684530" cy="638765"/>
          </a:xfrm>
          <a:prstGeom prst="rect">
            <a:avLst/>
          </a:prstGeom>
          <a:solidFill>
            <a:srgbClr val="000000">
              <a:alpha val="0"/>
            </a:srgbClr>
          </a:solidFill>
          <a:ln/>
        </p:spPr>
      </p:sp>
      <p:sp>
        <p:nvSpPr>
          <p:cNvPr id="13" name="Text 5"/>
          <p:cNvSpPr/>
          <p:nvPr/>
        </p:nvSpPr>
        <p:spPr>
          <a:xfrm>
            <a:off x="7219844" y="4195832"/>
            <a:ext cx="684530" cy="638765"/>
          </a:xfrm>
          <a:prstGeom prst="rect">
            <a:avLst/>
          </a:prstGeom>
          <a:noFill/>
          <a:ln/>
        </p:spPr>
        <p:txBody>
          <a:bodyPr wrap="square" lIns="0" tIns="0" rIns="0" bIns="0" rtlCol="0" anchor="t"/>
          <a:lstStyle/>
          <a:p>
            <a:pPr algn="just">
              <a:lnSpc>
                <a:spcPct val="110000"/>
              </a:lnSpc>
            </a:pPr>
            <a:r>
              <a:rPr lang="en-US" sz="4000" dirty="0">
                <a:solidFill>
                  <a:srgbClr val="AEA406"/>
                </a:solidFill>
                <a:latin typeface="MiSans" pitchFamily="34" charset="0"/>
                <a:ea typeface="MiSans" pitchFamily="34" charset="-122"/>
                <a:cs typeface="MiSans" pitchFamily="34" charset="-120"/>
              </a:rPr>
              <a:t>02</a:t>
            </a:r>
            <a:endParaRPr lang="en-US" sz="1600" dirty="0"/>
          </a:p>
        </p:txBody>
      </p:sp>
      <p:pic>
        <p:nvPicPr>
          <p:cNvPr id="14" name="Image 6" descr="https://kimi-img.moonshot.cn/pub/slides/slides_tmpl/image/25-09-02-14:58:10-d2r9b0he3tpg8rchv00g.png"/>
          <p:cNvPicPr>
            <a:picLocks noChangeAspect="1"/>
          </p:cNvPicPr>
          <p:nvPr/>
        </p:nvPicPr>
        <p:blipFill>
          <a:blip r:embed="rId7"/>
          <a:stretch>
            <a:fillRect/>
          </a:stretch>
        </p:blipFill>
        <p:spPr>
          <a:xfrm rot="16680000">
            <a:off x="625943" y="-292917"/>
            <a:ext cx="410596" cy="1637554"/>
          </a:xfrm>
          <a:prstGeom prst="rect">
            <a:avLst/>
          </a:prstGeom>
        </p:spPr>
      </p:pic>
      <p:sp>
        <p:nvSpPr>
          <p:cNvPr id="15" name="Text 6"/>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Auto-Update Knowledge Base</a:t>
            </a:r>
            <a:endParaRPr lang="en-US" sz="1600" dirty="0"/>
          </a:p>
        </p:txBody>
      </p:sp>
      <p:pic>
        <p:nvPicPr>
          <p:cNvPr id="16" name="Image 7" descr="https://kimi-img.moonshot.cn/pub/slides/slides_tmpl/image/25-09-02-14:58:07-d2r9avpe3tpg8rchuvlg.png"/>
          <p:cNvPicPr>
            <a:picLocks noChangeAspect="1"/>
          </p:cNvPicPr>
          <p:nvPr/>
        </p:nvPicPr>
        <p:blipFill>
          <a:blip r:embed="rId8"/>
          <a:srcRect t="21" b="21"/>
          <a:stretch/>
        </p:blipFill>
        <p:spPr>
          <a:xfrm>
            <a:off x="8422005" y="1083945"/>
            <a:ext cx="1480820" cy="1480820"/>
          </a:xfrm>
          <a:prstGeom prst="rect">
            <a:avLst/>
          </a:prstGeom>
        </p:spPr>
      </p:pic>
      <p:sp>
        <p:nvSpPr>
          <p:cNvPr id="17" name="Text 7"/>
          <p:cNvSpPr/>
          <p:nvPr/>
        </p:nvSpPr>
        <p:spPr>
          <a:xfrm rot="2280000">
            <a:off x="8658225" y="1670685"/>
            <a:ext cx="1021080" cy="339090"/>
          </a:xfrm>
          <a:prstGeom prst="rect">
            <a:avLst/>
          </a:prstGeom>
          <a:noFill/>
          <a:ln/>
        </p:spPr>
        <p:txBody>
          <a:bodyPr wrap="square" lIns="0" tIns="0" rIns="0" bIns="0" rtlCol="0" anchor="t"/>
          <a:lstStyle/>
          <a:p>
            <a:pPr algn="ctr">
              <a:lnSpc>
                <a:spcPct val="100000"/>
              </a:lnSpc>
            </a:pPr>
            <a:r>
              <a:rPr lang="en-US" sz="1800" dirty="0">
                <a:solidFill>
                  <a:srgbClr val="000000"/>
                </a:solidFill>
                <a:latin typeface="MiSans" pitchFamily="34" charset="0"/>
                <a:ea typeface="MiSans" pitchFamily="34" charset="-122"/>
                <a:cs typeface="MiSans" pitchFamily="34" charset="-120"/>
              </a:rPr>
              <a:t>Insights</a:t>
            </a:r>
            <a:endParaRPr lang="en-US" sz="1600" dirty="0"/>
          </a:p>
        </p:txBody>
      </p:sp>
      <p:sp>
        <p:nvSpPr>
          <p:cNvPr id="18" name="Text 8"/>
          <p:cNvSpPr/>
          <p:nvPr/>
        </p:nvSpPr>
        <p:spPr>
          <a:xfrm>
            <a:off x="4393601" y="2257557"/>
            <a:ext cx="4790148"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Automated Article Creation</a:t>
            </a:r>
            <a:endParaRPr lang="en-US" sz="1600" dirty="0"/>
          </a:p>
        </p:txBody>
      </p:sp>
      <p:sp>
        <p:nvSpPr>
          <p:cNvPr id="19" name="Text 9"/>
          <p:cNvSpPr/>
          <p:nvPr/>
        </p:nvSpPr>
        <p:spPr>
          <a:xfrm>
            <a:off x="4341503" y="2578536"/>
            <a:ext cx="667832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converts resolved ticket notes into draft knowledge base articles, ensuring the knowledge base stays up-to-date with minimal manual effort from agents.</a:t>
            </a:r>
            <a:endParaRPr lang="en-US" sz="1600" dirty="0"/>
          </a:p>
        </p:txBody>
      </p:sp>
      <p:sp>
        <p:nvSpPr>
          <p:cNvPr id="20" name="Text 10"/>
          <p:cNvSpPr/>
          <p:nvPr/>
        </p:nvSpPr>
        <p:spPr>
          <a:xfrm>
            <a:off x="1304811" y="4398233"/>
            <a:ext cx="4790148"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Content Flagging and Updates</a:t>
            </a:r>
            <a:endParaRPr lang="en-US" sz="1600" dirty="0"/>
          </a:p>
        </p:txBody>
      </p:sp>
      <p:sp>
        <p:nvSpPr>
          <p:cNvPr id="21" name="Text 11"/>
          <p:cNvSpPr/>
          <p:nvPr/>
        </p:nvSpPr>
        <p:spPr>
          <a:xfrm>
            <a:off x="1228611" y="4709898"/>
            <a:ext cx="667832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flags outdated content and suggests updates, keeping the knowledge base accurate and reducing the number of repetitive inquiries.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Chat &amp; Automation</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1-d2r9b0pe3tpg8rchv020.png"/>
          <p:cNvPicPr>
            <a:picLocks noChangeAspect="1"/>
          </p:cNvPicPr>
          <p:nvPr/>
        </p:nvPicPr>
        <p:blipFill>
          <a:blip r:embed="rId3"/>
          <a:stretch>
            <a:fillRect/>
          </a:stretch>
        </p:blipFill>
        <p:spPr>
          <a:xfrm>
            <a:off x="803275" y="2487082"/>
            <a:ext cx="4474852" cy="4401693"/>
          </a:xfrm>
          <a:prstGeom prst="rect">
            <a:avLst/>
          </a:prstGeom>
        </p:spPr>
      </p:pic>
      <p:pic>
        <p:nvPicPr>
          <p:cNvPr id="3" name="Image 1" descr="https://kimi-img.moonshot.cn/pub/slides/slides_tmpl/image/25-09-02-14:58:11-d2r9b0pe3tpg8rchv030.png"/>
          <p:cNvPicPr>
            <a:picLocks noChangeAspect="1"/>
          </p:cNvPicPr>
          <p:nvPr/>
        </p:nvPicPr>
        <p:blipFill>
          <a:blip r:embed="rId4"/>
          <a:srcRect t="6963" b="6963"/>
          <a:stretch/>
        </p:blipFill>
        <p:spPr>
          <a:xfrm>
            <a:off x="0" y="3443216"/>
            <a:ext cx="3984165" cy="3429298"/>
          </a:xfrm>
          <a:prstGeom prst="rect">
            <a:avLst/>
          </a:prstGeom>
        </p:spPr>
      </p:pic>
      <p:pic>
        <p:nvPicPr>
          <p:cNvPr id="4" name="Image 2" descr="https://kimi-img.moonshot.cn/pub/slides/slides_tmpl/image/25-09-02-14:58:07-d2r9avpe3tpg8rchuvn0.png"/>
          <p:cNvPicPr>
            <a:picLocks noChangeAspect="1"/>
          </p:cNvPicPr>
          <p:nvPr/>
        </p:nvPicPr>
        <p:blipFill>
          <a:blip r:embed="rId5"/>
          <a:stretch>
            <a:fillRect/>
          </a:stretch>
        </p:blipFill>
        <p:spPr>
          <a:xfrm rot="21420000">
            <a:off x="6399986" y="2010585"/>
            <a:ext cx="5135416" cy="712980"/>
          </a:xfrm>
          <a:prstGeom prst="rect">
            <a:avLst/>
          </a:prstGeom>
        </p:spPr>
      </p:pic>
      <p:pic>
        <p:nvPicPr>
          <p:cNvPr id="5" name="Image 3" descr="https://kimi-img.moonshot.cn/pub/slides/slides_tmpl/image/25-09-02-14:58:06-d2r9avhe3tpg8rchuvfg.png"/>
          <p:cNvPicPr>
            <a:picLocks noChangeAspect="1"/>
          </p:cNvPicPr>
          <p:nvPr/>
        </p:nvPicPr>
        <p:blipFill>
          <a:blip r:embed="rId6"/>
          <a:stretch>
            <a:fillRect/>
          </a:stretch>
        </p:blipFill>
        <p:spPr>
          <a:xfrm rot="15840000">
            <a:off x="10357533" y="4925943"/>
            <a:ext cx="569357" cy="2270730"/>
          </a:xfrm>
          <a:prstGeom prst="rect">
            <a:avLst/>
          </a:prstGeom>
        </p:spPr>
      </p:pic>
      <p:pic>
        <p:nvPicPr>
          <p:cNvPr id="6" name="Image 4" descr="https://kimi-img.moonshot.cn/pub/slides/slides_tmpl/image/25-09-02-14:58:06-d2r9avhe3tpg8rchuvf0.png"/>
          <p:cNvPicPr>
            <a:picLocks noChangeAspect="1"/>
          </p:cNvPicPr>
          <p:nvPr/>
        </p:nvPicPr>
        <p:blipFill>
          <a:blip r:embed="rId7"/>
          <a:stretch>
            <a:fillRect/>
          </a:stretch>
        </p:blipFill>
        <p:spPr>
          <a:xfrm>
            <a:off x="9170121" y="589360"/>
            <a:ext cx="1783076" cy="1783076"/>
          </a:xfrm>
          <a:prstGeom prst="rect">
            <a:avLst/>
          </a:prstGeom>
        </p:spPr>
      </p:pic>
      <p:pic>
        <p:nvPicPr>
          <p:cNvPr id="7" name="Image 5" descr="https://kimi-img.moonshot.cn/pub/slides/slides_tmpl/image/25-09-02-14:58:10-d2r9b0he3tpg8rchv00g.png"/>
          <p:cNvPicPr>
            <a:picLocks noChangeAspect="1"/>
          </p:cNvPicPr>
          <p:nvPr/>
        </p:nvPicPr>
        <p:blipFill>
          <a:blip r:embed="rId8"/>
          <a:stretch>
            <a:fillRect/>
          </a:stretch>
        </p:blipFill>
        <p:spPr>
          <a:xfrm rot="16680000">
            <a:off x="625943" y="-292917"/>
            <a:ext cx="410596" cy="1637554"/>
          </a:xfrm>
          <a:prstGeom prst="rect">
            <a:avLst/>
          </a:prstGeom>
        </p:spPr>
      </p:pic>
      <p:sp>
        <p:nvSpPr>
          <p:cNvPr id="8"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Chatbot First-Line Resolution</a:t>
            </a:r>
            <a:endParaRPr lang="en-US" sz="1600" dirty="0"/>
          </a:p>
        </p:txBody>
      </p:sp>
      <p:sp>
        <p:nvSpPr>
          <p:cNvPr id="9" name="Text 1"/>
          <p:cNvSpPr/>
          <p:nvPr/>
        </p:nvSpPr>
        <p:spPr>
          <a:xfrm>
            <a:off x="5720080" y="3482340"/>
            <a:ext cx="563245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Handling Routine Requests</a:t>
            </a:r>
            <a:endParaRPr lang="en-US" sz="1600" dirty="0"/>
          </a:p>
        </p:txBody>
      </p:sp>
      <p:sp>
        <p:nvSpPr>
          <p:cNvPr id="10" name="Text 2"/>
          <p:cNvSpPr/>
          <p:nvPr/>
        </p:nvSpPr>
        <p:spPr>
          <a:xfrm>
            <a:off x="5618480" y="3862705"/>
            <a:ext cx="5534660" cy="1805305"/>
          </a:xfrm>
          <a:prstGeom prst="rect">
            <a:avLst/>
          </a:prstGeom>
          <a:noFill/>
          <a:ln/>
        </p:spPr>
        <p:txBody>
          <a:bodyPr wrap="square" lIns="91440" tIns="45720" rIns="91440" bIns="45720" rtlCol="0" anchor="t"/>
          <a:lstStyle/>
          <a:p>
            <a:pPr algn="just">
              <a:lnSpc>
                <a:spcPct val="150000"/>
              </a:lnSpc>
            </a:pPr>
            <a:r>
              <a:rPr lang="en-US" sz="1400" dirty="0">
                <a:solidFill>
                  <a:srgbClr val="000000"/>
                </a:solidFill>
                <a:latin typeface="MiSans" pitchFamily="34" charset="0"/>
                <a:ea typeface="MiSans" pitchFamily="34" charset="-122"/>
                <a:cs typeface="MiSans" pitchFamily="34" charset="-120"/>
              </a:rPr>
              <a:t>AI chatbots handle routine requests like password resets and account unlocks, reducing ticket volume and freeing agents to focus on more complex issues.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21-d2r9b39e3tpg8rchv16g.jpg"/>
          <p:cNvPicPr>
            <a:picLocks noChangeAspect="1"/>
          </p:cNvPicPr>
          <p:nvPr/>
        </p:nvPicPr>
        <p:blipFill>
          <a:blip r:embed="rId3"/>
          <a:srcRect l="7414" t="5310" r="12725"/>
          <a:stretch/>
        </p:blipFill>
        <p:spPr>
          <a:xfrm>
            <a:off x="6415317" y="752"/>
            <a:ext cx="5776684" cy="6858000"/>
          </a:xfrm>
          <a:prstGeom prst="rect">
            <a:avLst/>
          </a:prstGeom>
        </p:spPr>
      </p:pic>
      <p:pic>
        <p:nvPicPr>
          <p:cNvPr id="3" name="Image 1" descr="https://kimi-img.moonshot.cn/pub/slides/slides_tmpl/image/25-09-02-14:58:18-d2r9b2he3tpg8rchv100.jpeg"/>
          <p:cNvPicPr>
            <a:picLocks noChangeAspect="1"/>
          </p:cNvPicPr>
          <p:nvPr/>
        </p:nvPicPr>
        <p:blipFill>
          <a:blip r:embed="rId4"/>
          <a:stretch>
            <a:fillRect/>
          </a:stretch>
        </p:blipFill>
        <p:spPr>
          <a:xfrm>
            <a:off x="6407008" y="0"/>
            <a:ext cx="5779008" cy="6858000"/>
          </a:xfrm>
          <a:prstGeom prst="rect">
            <a:avLst/>
          </a:prstGeom>
        </p:spPr>
      </p:pic>
      <p:pic>
        <p:nvPicPr>
          <p:cNvPr id="4" name="Image 2" descr="https://kimi-img.moonshot.cn/pub/slides/slides_tmpl/image/25-09-02-14:58:18-d2r9b2he3tpg8rchv0vg.jpeg"/>
          <p:cNvPicPr>
            <a:picLocks noChangeAspect="1"/>
          </p:cNvPicPr>
          <p:nvPr/>
        </p:nvPicPr>
        <p:blipFill>
          <a:blip r:embed="rId5"/>
          <a:stretch>
            <a:fillRect/>
          </a:stretch>
        </p:blipFill>
        <p:spPr>
          <a:xfrm>
            <a:off x="795207" y="3249156"/>
            <a:ext cx="10717697" cy="1487553"/>
          </a:xfrm>
          <a:prstGeom prst="rect">
            <a:avLst/>
          </a:prstGeom>
        </p:spPr>
      </p:pic>
      <p:pic>
        <p:nvPicPr>
          <p:cNvPr id="5" name="Image 3" descr="https://kimi-img.moonshot.cn/pub/slides/slides_tmpl/image/25-09-02-14:58:18-d2r9b2he3tpg8rchv0vg.jpeg"/>
          <p:cNvPicPr>
            <a:picLocks noChangeAspect="1"/>
          </p:cNvPicPr>
          <p:nvPr/>
        </p:nvPicPr>
        <p:blipFill>
          <a:blip r:embed="rId5"/>
          <a:stretch>
            <a:fillRect/>
          </a:stretch>
        </p:blipFill>
        <p:spPr>
          <a:xfrm>
            <a:off x="795207" y="4927890"/>
            <a:ext cx="10717697" cy="1487553"/>
          </a:xfrm>
          <a:prstGeom prst="rect">
            <a:avLst/>
          </a:prstGeom>
        </p:spPr>
      </p:pic>
      <p:pic>
        <p:nvPicPr>
          <p:cNvPr id="6" name="Image 4" descr="https://kimi-img.moonshot.cn/pub/slides/slides_tmpl/image/25-09-02-14:58:18-d2r9b2he3tpg8rchv10g.jpeg"/>
          <p:cNvPicPr>
            <a:picLocks noChangeAspect="1"/>
          </p:cNvPicPr>
          <p:nvPr/>
        </p:nvPicPr>
        <p:blipFill>
          <a:blip r:embed="rId6"/>
          <a:stretch>
            <a:fillRect/>
          </a:stretch>
        </p:blipFill>
        <p:spPr>
          <a:xfrm>
            <a:off x="795207" y="1584936"/>
            <a:ext cx="10717697" cy="1487553"/>
          </a:xfrm>
          <a:prstGeom prst="rect">
            <a:avLst/>
          </a:prstGeom>
        </p:spPr>
      </p:pic>
      <p:sp>
        <p:nvSpPr>
          <p:cNvPr id="7" name="Text 0"/>
          <p:cNvSpPr/>
          <p:nvPr/>
        </p:nvSpPr>
        <p:spPr>
          <a:xfrm>
            <a:off x="542215" y="7261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Guided Troubleshooting Flows</a:t>
            </a:r>
            <a:endParaRPr lang="en-US" sz="1600" dirty="0"/>
          </a:p>
        </p:txBody>
      </p:sp>
      <p:pic>
        <p:nvPicPr>
          <p:cNvPr id="8" name="Image 5" descr="https://kimi-img.moonshot.cn/pub/slides/slides_tmpl/image/25-09-02-14:58:10-d2r9b0he3tpg8rchv00g.png"/>
          <p:cNvPicPr>
            <a:picLocks noChangeAspect="1"/>
          </p:cNvPicPr>
          <p:nvPr/>
        </p:nvPicPr>
        <p:blipFill>
          <a:blip r:embed="rId7"/>
          <a:stretch>
            <a:fillRect/>
          </a:stretch>
        </p:blipFill>
        <p:spPr>
          <a:xfrm rot="16680000">
            <a:off x="625943" y="-292917"/>
            <a:ext cx="410596" cy="1637554"/>
          </a:xfrm>
          <a:prstGeom prst="rect">
            <a:avLst/>
          </a:prstGeom>
        </p:spPr>
      </p:pic>
      <p:pic>
        <p:nvPicPr>
          <p:cNvPr id="9" name="Image 6" descr="https://kimi-img.moonshot.cn/pub/slides/slides_tmpl/image/25-09-02-14:58:18-d2r9b2he3tpg8rchv12g.png"/>
          <p:cNvPicPr>
            <a:picLocks noChangeAspect="1"/>
          </p:cNvPicPr>
          <p:nvPr/>
        </p:nvPicPr>
        <p:blipFill>
          <a:blip r:embed="rId8"/>
          <a:srcRect l="35463" t="30500" r="3671" b="30426"/>
          <a:stretch/>
        </p:blipFill>
        <p:spPr>
          <a:xfrm>
            <a:off x="806637" y="1595438"/>
            <a:ext cx="2298513" cy="1475581"/>
          </a:xfrm>
          <a:prstGeom prst="rect">
            <a:avLst/>
          </a:prstGeom>
        </p:spPr>
      </p:pic>
      <p:pic>
        <p:nvPicPr>
          <p:cNvPr id="10" name="Image 7" descr="https://kimi-img.moonshot.cn/pub/slides/slides_tmpl/image/25-09-02-14:58:18-d2r9b2he3tpg8rchv11g.png"/>
          <p:cNvPicPr>
            <a:picLocks noChangeAspect="1"/>
          </p:cNvPicPr>
          <p:nvPr/>
        </p:nvPicPr>
        <p:blipFill>
          <a:blip r:embed="rId9"/>
          <a:srcRect t="17901" b="17901"/>
          <a:stretch/>
        </p:blipFill>
        <p:spPr>
          <a:xfrm flipH="1">
            <a:off x="9194799" y="3248026"/>
            <a:ext cx="2298513" cy="1475581"/>
          </a:xfrm>
          <a:prstGeom prst="rect">
            <a:avLst/>
          </a:prstGeom>
        </p:spPr>
      </p:pic>
      <p:pic>
        <p:nvPicPr>
          <p:cNvPr id="11" name="Image 8" descr="https://kimi-img.moonshot.cn/pub/slides/slides_tmpl/image/25-09-02-14:58:19-d2r9b2pe3tpg8rchv130.png"/>
          <p:cNvPicPr>
            <a:picLocks noChangeAspect="1"/>
          </p:cNvPicPr>
          <p:nvPr/>
        </p:nvPicPr>
        <p:blipFill>
          <a:blip r:embed="rId10"/>
          <a:srcRect t="17901" b="17901"/>
          <a:stretch/>
        </p:blipFill>
        <p:spPr>
          <a:xfrm>
            <a:off x="806637" y="4900613"/>
            <a:ext cx="2298513" cy="1475581"/>
          </a:xfrm>
          <a:prstGeom prst="rect">
            <a:avLst/>
          </a:prstGeom>
        </p:spPr>
      </p:pic>
      <p:pic>
        <p:nvPicPr>
          <p:cNvPr id="12" name="Image 9" descr="https://kimi-img.moonshot.cn/pub/slides/slides_tmpl/image/25-09-02-14:58:18-d2r9b2he3tpg8rchv120.png"/>
          <p:cNvPicPr>
            <a:picLocks noChangeAspect="1"/>
          </p:cNvPicPr>
          <p:nvPr/>
        </p:nvPicPr>
        <p:blipFill>
          <a:blip r:embed="rId11"/>
          <a:stretch>
            <a:fillRect/>
          </a:stretch>
        </p:blipFill>
        <p:spPr>
          <a:xfrm>
            <a:off x="7318373" y="690315"/>
            <a:ext cx="3867150" cy="636366"/>
          </a:xfrm>
          <a:prstGeom prst="rect">
            <a:avLst/>
          </a:prstGeom>
        </p:spPr>
      </p:pic>
      <p:pic>
        <p:nvPicPr>
          <p:cNvPr id="13" name="Image 10" descr="https://kimi-img.moonshot.cn/pub/slides/slides_tmpl/image/25-09-02-14:58:19-d2r9b2pe3tpg8rchv13g.jpeg"/>
          <p:cNvPicPr>
            <a:picLocks noChangeAspect="1"/>
          </p:cNvPicPr>
          <p:nvPr/>
        </p:nvPicPr>
        <p:blipFill>
          <a:blip r:embed="rId12"/>
          <a:stretch>
            <a:fillRect/>
          </a:stretch>
        </p:blipFill>
        <p:spPr>
          <a:xfrm>
            <a:off x="2235" y="5418845"/>
            <a:ext cx="2298391" cy="1463167"/>
          </a:xfrm>
          <a:prstGeom prst="rect">
            <a:avLst/>
          </a:prstGeom>
        </p:spPr>
      </p:pic>
      <p:sp>
        <p:nvSpPr>
          <p:cNvPr id="14" name="Text 1"/>
          <p:cNvSpPr/>
          <p:nvPr/>
        </p:nvSpPr>
        <p:spPr>
          <a:xfrm>
            <a:off x="3382645" y="1734185"/>
            <a:ext cx="563626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Interactive Troubleshooting</a:t>
            </a:r>
            <a:endParaRPr lang="en-US" sz="1600" dirty="0"/>
          </a:p>
        </p:txBody>
      </p:sp>
      <p:sp>
        <p:nvSpPr>
          <p:cNvPr id="15" name="Text 2"/>
          <p:cNvSpPr/>
          <p:nvPr/>
        </p:nvSpPr>
        <p:spPr>
          <a:xfrm>
            <a:off x="3280703" y="1958042"/>
            <a:ext cx="8073705"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chatbots guide users through interactive troubleshooting flows, verifying symptoms and logging steps taken, ensuring consistent and effective issue resolution.</a:t>
            </a:r>
            <a:endParaRPr lang="en-US" sz="1600" dirty="0"/>
          </a:p>
        </p:txBody>
      </p:sp>
      <p:sp>
        <p:nvSpPr>
          <p:cNvPr id="16" name="Text 3"/>
          <p:cNvSpPr/>
          <p:nvPr/>
        </p:nvSpPr>
        <p:spPr>
          <a:xfrm>
            <a:off x="945515" y="3387090"/>
            <a:ext cx="563626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Pre-Qualified Context</a:t>
            </a:r>
            <a:endParaRPr lang="en-US" sz="1600" dirty="0"/>
          </a:p>
        </p:txBody>
      </p:sp>
      <p:sp>
        <p:nvSpPr>
          <p:cNvPr id="17" name="Text 4"/>
          <p:cNvSpPr/>
          <p:nvPr/>
        </p:nvSpPr>
        <p:spPr>
          <a:xfrm>
            <a:off x="945541" y="3610630"/>
            <a:ext cx="8073705"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By pre-qualifying issues, chatbots provide agents with detailed context when escalation is necessary, reducing resolution time and improving user satisfaction.</a:t>
            </a:r>
            <a:endParaRPr lang="en-US" sz="1600" dirty="0"/>
          </a:p>
        </p:txBody>
      </p:sp>
      <p:sp>
        <p:nvSpPr>
          <p:cNvPr id="18" name="Text 5"/>
          <p:cNvSpPr/>
          <p:nvPr/>
        </p:nvSpPr>
        <p:spPr>
          <a:xfrm>
            <a:off x="3382645" y="5039360"/>
            <a:ext cx="563626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Reduced Ticket Volume</a:t>
            </a:r>
            <a:endParaRPr lang="en-US" sz="1600" dirty="0"/>
          </a:p>
        </p:txBody>
      </p:sp>
      <p:sp>
        <p:nvSpPr>
          <p:cNvPr id="19" name="Text 6"/>
          <p:cNvSpPr/>
          <p:nvPr/>
        </p:nvSpPr>
        <p:spPr>
          <a:xfrm>
            <a:off x="3280703" y="5263217"/>
            <a:ext cx="8073705"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Effective chatbot troubleshooting reduces the number of tickets that need to be handled by human agents, improving overall helpdesk efficiency.</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05</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Summaries &amp; Insights</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4-d2r9b1he3tpg8rchv0jg.jpeg"/>
          <p:cNvPicPr>
            <a:picLocks noChangeAspect="1"/>
          </p:cNvPicPr>
          <p:nvPr/>
        </p:nvPicPr>
        <p:blipFill>
          <a:blip r:embed="rId3"/>
          <a:stretch>
            <a:fillRect/>
          </a:stretch>
        </p:blipFill>
        <p:spPr>
          <a:xfrm>
            <a:off x="-1" y="2279508"/>
            <a:ext cx="12192002" cy="3499407"/>
          </a:xfrm>
          <a:prstGeom prst="rect">
            <a:avLst/>
          </a:prstGeom>
        </p:spPr>
      </p:pic>
      <p:sp>
        <p:nvSpPr>
          <p:cNvPr id="3" name="Text 0"/>
          <p:cNvSpPr/>
          <p:nvPr/>
        </p:nvSpPr>
        <p:spPr>
          <a:xfrm>
            <a:off x="542215" y="867447"/>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AI Ticket Summarization</a:t>
            </a:r>
            <a:endParaRPr lang="en-US" sz="1600" dirty="0"/>
          </a:p>
        </p:txBody>
      </p:sp>
      <p:pic>
        <p:nvPicPr>
          <p:cNvPr id="4" name="Image 1" descr="https://kimi-img.moonshot.cn/pub/slides/slides_tmpl/image/25-09-02-14:58:10-d2r9b0he3tpg8rchv00g.png"/>
          <p:cNvPicPr>
            <a:picLocks noChangeAspect="1"/>
          </p:cNvPicPr>
          <p:nvPr/>
        </p:nvPicPr>
        <p:blipFill>
          <a:blip r:embed="rId4"/>
          <a:stretch>
            <a:fillRect/>
          </a:stretch>
        </p:blipFill>
        <p:spPr>
          <a:xfrm rot="16680000">
            <a:off x="625943" y="-292917"/>
            <a:ext cx="410596" cy="1637554"/>
          </a:xfrm>
          <a:prstGeom prst="rect">
            <a:avLst/>
          </a:prstGeom>
        </p:spPr>
      </p:pic>
      <p:pic>
        <p:nvPicPr>
          <p:cNvPr id="5" name="Image 2" descr="https://kimi-img.moonshot.cn/pub/slides/slides_tmpl/image/25-09-02-14:58:14-d2r9b1he3tpg8rchv0k0.jpeg"/>
          <p:cNvPicPr>
            <a:picLocks noChangeAspect="1"/>
          </p:cNvPicPr>
          <p:nvPr/>
        </p:nvPicPr>
        <p:blipFill>
          <a:blip r:embed="rId5"/>
          <a:stretch>
            <a:fillRect/>
          </a:stretch>
        </p:blipFill>
        <p:spPr>
          <a:xfrm>
            <a:off x="4413358" y="1939379"/>
            <a:ext cx="3365284" cy="4298053"/>
          </a:xfrm>
          <a:prstGeom prst="rect">
            <a:avLst/>
          </a:prstGeom>
        </p:spPr>
      </p:pic>
      <p:pic>
        <p:nvPicPr>
          <p:cNvPr id="6" name="Image 3" descr="https://kimi-img.moonshot.cn/pub/slides/slides_tmpl/image/25-09-02-14:58:14-d2r9b1he3tpg8rchv0kg.jpeg"/>
          <p:cNvPicPr>
            <a:picLocks noChangeAspect="1"/>
          </p:cNvPicPr>
          <p:nvPr/>
        </p:nvPicPr>
        <p:blipFill>
          <a:blip r:embed="rId6"/>
          <a:stretch>
            <a:fillRect/>
          </a:stretch>
        </p:blipFill>
        <p:spPr>
          <a:xfrm>
            <a:off x="829551" y="1939379"/>
            <a:ext cx="3365284" cy="4298053"/>
          </a:xfrm>
          <a:prstGeom prst="rect">
            <a:avLst/>
          </a:prstGeom>
        </p:spPr>
      </p:pic>
      <p:pic>
        <p:nvPicPr>
          <p:cNvPr id="7" name="Image 4" descr="https://kimi-img.moonshot.cn/pub/slides/slides_tmpl/image/25-09-02-14:58:06-d2r9avhe3tpg8rchuvf0.png"/>
          <p:cNvPicPr>
            <a:picLocks noChangeAspect="1"/>
          </p:cNvPicPr>
          <p:nvPr/>
        </p:nvPicPr>
        <p:blipFill>
          <a:blip r:embed="rId7"/>
          <a:stretch>
            <a:fillRect/>
          </a:stretch>
        </p:blipFill>
        <p:spPr>
          <a:xfrm rot="1920000">
            <a:off x="8945921" y="522849"/>
            <a:ext cx="950018" cy="950018"/>
          </a:xfrm>
          <a:prstGeom prst="rect">
            <a:avLst/>
          </a:prstGeom>
        </p:spPr>
      </p:pic>
      <p:pic>
        <p:nvPicPr>
          <p:cNvPr id="8" name="Image 5" descr="https://kimi-img.moonshot.cn/pub/slides/slides_tmpl/image/25-09-02-14:58:06-d2r9avhe3tpg8rchuvf0.png"/>
          <p:cNvPicPr>
            <a:picLocks noChangeAspect="1"/>
          </p:cNvPicPr>
          <p:nvPr/>
        </p:nvPicPr>
        <p:blipFill>
          <a:blip r:embed="rId7"/>
          <a:stretch>
            <a:fillRect/>
          </a:stretch>
        </p:blipFill>
        <p:spPr>
          <a:xfrm rot="1920000">
            <a:off x="10119629" y="522849"/>
            <a:ext cx="950018" cy="950018"/>
          </a:xfrm>
          <a:prstGeom prst="rect">
            <a:avLst/>
          </a:prstGeom>
        </p:spPr>
      </p:pic>
      <p:pic>
        <p:nvPicPr>
          <p:cNvPr id="9" name="Image 6" descr="https://kimi-img.moonshot.cn/pub/slides/slides_tmpl/image/25-09-02-14:58:06-d2r9avhe3tpg8rchuvf0.png"/>
          <p:cNvPicPr>
            <a:picLocks noChangeAspect="1"/>
          </p:cNvPicPr>
          <p:nvPr/>
        </p:nvPicPr>
        <p:blipFill>
          <a:blip r:embed="rId7"/>
          <a:stretch>
            <a:fillRect/>
          </a:stretch>
        </p:blipFill>
        <p:spPr>
          <a:xfrm rot="1920000">
            <a:off x="7772214" y="522848"/>
            <a:ext cx="950018" cy="950018"/>
          </a:xfrm>
          <a:prstGeom prst="rect">
            <a:avLst/>
          </a:prstGeom>
        </p:spPr>
      </p:pic>
      <p:pic>
        <p:nvPicPr>
          <p:cNvPr id="10" name="Image 7" descr="https://kimi-img.moonshot.cn/pub/slides/slides_tmpl/image/25-09-02-14:58:12-d2r9b11e3tpg8rchv05g.png"/>
          <p:cNvPicPr>
            <a:picLocks noChangeAspect="1"/>
          </p:cNvPicPr>
          <p:nvPr/>
        </p:nvPicPr>
        <p:blipFill>
          <a:blip r:embed="rId8"/>
          <a:stretch>
            <a:fillRect/>
          </a:stretch>
        </p:blipFill>
        <p:spPr>
          <a:xfrm>
            <a:off x="831241" y="5858781"/>
            <a:ext cx="8071452" cy="458517"/>
          </a:xfrm>
          <a:prstGeom prst="rect">
            <a:avLst/>
          </a:prstGeom>
        </p:spPr>
      </p:pic>
      <p:pic>
        <p:nvPicPr>
          <p:cNvPr id="11" name="Image 8" descr="https://kimi-img.moonshot.cn/pub/slides/slides_tmpl/image/25-09-02-14:58:15-d2r9b1pe3tpg8rchv0mg.png"/>
          <p:cNvPicPr>
            <a:picLocks noChangeAspect="1"/>
          </p:cNvPicPr>
          <p:nvPr/>
        </p:nvPicPr>
        <p:blipFill>
          <a:blip r:embed="rId9"/>
          <a:stretch>
            <a:fillRect/>
          </a:stretch>
        </p:blipFill>
        <p:spPr>
          <a:xfrm>
            <a:off x="7984465" y="1902800"/>
            <a:ext cx="3511600" cy="4334632"/>
          </a:xfrm>
          <a:prstGeom prst="rect">
            <a:avLst/>
          </a:prstGeom>
        </p:spPr>
      </p:pic>
      <p:sp>
        <p:nvSpPr>
          <p:cNvPr id="12" name="Text 1"/>
          <p:cNvSpPr/>
          <p:nvPr/>
        </p:nvSpPr>
        <p:spPr>
          <a:xfrm>
            <a:off x="1096645" y="2470150"/>
            <a:ext cx="277876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Condensed Ticket Information</a:t>
            </a:r>
            <a:endParaRPr lang="en-US" sz="1600" dirty="0"/>
          </a:p>
        </p:txBody>
      </p:sp>
      <p:sp>
        <p:nvSpPr>
          <p:cNvPr id="13" name="Text 2"/>
          <p:cNvSpPr/>
          <p:nvPr/>
        </p:nvSpPr>
        <p:spPr>
          <a:xfrm>
            <a:off x="1015973" y="3217432"/>
            <a:ext cx="2859341"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condenses long chat logs, email threads, and call transcripts into concise summaries, highlighting key points and steps taken, enabling faster ticket hand-offs.</a:t>
            </a:r>
            <a:endParaRPr lang="en-US" sz="1600" dirty="0"/>
          </a:p>
        </p:txBody>
      </p:sp>
      <p:sp>
        <p:nvSpPr>
          <p:cNvPr id="14" name="Text 3"/>
          <p:cNvSpPr/>
          <p:nvPr/>
        </p:nvSpPr>
        <p:spPr>
          <a:xfrm>
            <a:off x="4761230" y="2470150"/>
            <a:ext cx="277876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Improved Audit Reviews</a:t>
            </a:r>
            <a:endParaRPr lang="en-US" sz="1600" dirty="0"/>
          </a:p>
        </p:txBody>
      </p:sp>
      <p:sp>
        <p:nvSpPr>
          <p:cNvPr id="15" name="Text 4"/>
          <p:cNvSpPr/>
          <p:nvPr/>
        </p:nvSpPr>
        <p:spPr>
          <a:xfrm>
            <a:off x="4680715" y="3217432"/>
            <a:ext cx="2859341"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AI-generated summaries improve audit reviews by providing clear, concise information, reducing the time required for manual review and ensuring consistency.</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7-d2r9avpe3tpg8rchuvkg.jpeg"/>
          <p:cNvPicPr>
            <a:picLocks noChangeAspect="1"/>
          </p:cNvPicPr>
          <p:nvPr/>
        </p:nvPicPr>
        <p:blipFill>
          <a:blip r:embed="rId3"/>
          <a:stretch>
            <a:fillRect/>
          </a:stretch>
        </p:blipFill>
        <p:spPr>
          <a:xfrm>
            <a:off x="8726222" y="0"/>
            <a:ext cx="3475021" cy="591363"/>
          </a:xfrm>
          <a:prstGeom prst="rect">
            <a:avLst/>
          </a:prstGeom>
        </p:spPr>
      </p:pic>
      <p:pic>
        <p:nvPicPr>
          <p:cNvPr id="3" name="Image 1" descr="https://kimi-img.moonshot.cn/pub/slides/slides_tmpl/image/25-09-02-14:58:25-d2r9b49e3tpg8rchv1kg.png"/>
          <p:cNvPicPr>
            <a:picLocks noChangeAspect="1"/>
          </p:cNvPicPr>
          <p:nvPr/>
        </p:nvPicPr>
        <p:blipFill>
          <a:blip r:embed="rId4"/>
          <a:srcRect t="42975" b="42975"/>
          <a:stretch/>
        </p:blipFill>
        <p:spPr>
          <a:xfrm>
            <a:off x="4984822" y="2907605"/>
            <a:ext cx="2054054" cy="2058342"/>
          </a:xfrm>
          <a:prstGeom prst="ellipse">
            <a:avLst/>
          </a:prstGeom>
        </p:spPr>
      </p:pic>
      <p:sp>
        <p:nvSpPr>
          <p:cNvPr id="4" name="Text 0"/>
          <p:cNvSpPr/>
          <p:nvPr/>
        </p:nvSpPr>
        <p:spPr>
          <a:xfrm>
            <a:off x="542215" y="7896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Trend &amp; Recurring Issue Detection</a:t>
            </a:r>
            <a:endParaRPr lang="en-US" sz="1600" dirty="0"/>
          </a:p>
        </p:txBody>
      </p:sp>
      <p:pic>
        <p:nvPicPr>
          <p:cNvPr id="5" name="Image 2" descr="https://kimi-img.moonshot.cn/pub/slides/slides_tmpl/image/25-09-02-14:58:10-d2r9b0he3tpg8rchv00g.png"/>
          <p:cNvPicPr>
            <a:picLocks noChangeAspect="1"/>
          </p:cNvPicPr>
          <p:nvPr/>
        </p:nvPicPr>
        <p:blipFill>
          <a:blip r:embed="rId5"/>
          <a:stretch>
            <a:fillRect/>
          </a:stretch>
        </p:blipFill>
        <p:spPr>
          <a:xfrm rot="16680000">
            <a:off x="625943" y="-292917"/>
            <a:ext cx="410596" cy="1637554"/>
          </a:xfrm>
          <a:prstGeom prst="rect">
            <a:avLst/>
          </a:prstGeom>
        </p:spPr>
      </p:pic>
      <p:pic>
        <p:nvPicPr>
          <p:cNvPr id="6" name="Image 3" descr="https://kimi-img.moonshot.cn/pub/slides/slides_tmpl/image/25-09-02-14:58:06-d2r9avhe3tpg8rchuvf0.png"/>
          <p:cNvPicPr>
            <a:picLocks noChangeAspect="1"/>
          </p:cNvPicPr>
          <p:nvPr/>
        </p:nvPicPr>
        <p:blipFill>
          <a:blip r:embed="rId6"/>
          <a:stretch>
            <a:fillRect/>
          </a:stretch>
        </p:blipFill>
        <p:spPr>
          <a:xfrm rot="1860000">
            <a:off x="5269507" y="3204703"/>
            <a:ext cx="1484684" cy="1484684"/>
          </a:xfrm>
          <a:prstGeom prst="rect">
            <a:avLst/>
          </a:prstGeom>
        </p:spPr>
      </p:pic>
      <p:pic>
        <p:nvPicPr>
          <p:cNvPr id="7" name="Image 4" descr="https://kimi-img.moonshot.cn/pub/slides/slides_tmpl/image/25-09-02-14:58:13-d2r9b19e3tpg8rchv0ag.png"/>
          <p:cNvPicPr>
            <a:picLocks noChangeAspect="1"/>
          </p:cNvPicPr>
          <p:nvPr/>
        </p:nvPicPr>
        <p:blipFill>
          <a:blip r:embed="rId7"/>
          <a:stretch>
            <a:fillRect/>
          </a:stretch>
        </p:blipFill>
        <p:spPr>
          <a:xfrm rot="1500000">
            <a:off x="9941494" y="234438"/>
            <a:ext cx="1023136" cy="1104624"/>
          </a:xfrm>
          <a:prstGeom prst="rect">
            <a:avLst/>
          </a:prstGeom>
        </p:spPr>
      </p:pic>
      <p:pic>
        <p:nvPicPr>
          <p:cNvPr id="8" name="Image 5" descr="https://kimi-img.moonshot.cn/pub/slides/slides_tmpl/image/25-09-02-14:58:24-d2r9b41e3tpg8rchv1h0.jpeg"/>
          <p:cNvPicPr>
            <a:picLocks noChangeAspect="1"/>
          </p:cNvPicPr>
          <p:nvPr/>
        </p:nvPicPr>
        <p:blipFill>
          <a:blip r:embed="rId8"/>
          <a:stretch>
            <a:fillRect/>
          </a:stretch>
        </p:blipFill>
        <p:spPr>
          <a:xfrm>
            <a:off x="0" y="6117068"/>
            <a:ext cx="12192000" cy="408432"/>
          </a:xfrm>
          <a:prstGeom prst="rect">
            <a:avLst/>
          </a:prstGeom>
        </p:spPr>
      </p:pic>
      <p:sp>
        <p:nvSpPr>
          <p:cNvPr id="9" name="Text 1"/>
          <p:cNvSpPr/>
          <p:nvPr/>
        </p:nvSpPr>
        <p:spPr>
          <a:xfrm>
            <a:off x="776605" y="1824355"/>
            <a:ext cx="4265930" cy="284559"/>
          </a:xfrm>
          <a:prstGeom prst="rect">
            <a:avLst/>
          </a:prstGeom>
          <a:noFill/>
          <a:ln/>
        </p:spPr>
        <p:txBody>
          <a:bodyPr wrap="square" lIns="0" tIns="0" rIns="0" bIns="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Identifying Recurring Faults</a:t>
            </a:r>
            <a:endParaRPr lang="en-US" sz="1600" dirty="0"/>
          </a:p>
        </p:txBody>
      </p:sp>
      <p:sp>
        <p:nvSpPr>
          <p:cNvPr id="10" name="Text 2"/>
          <p:cNvSpPr/>
          <p:nvPr/>
        </p:nvSpPr>
        <p:spPr>
          <a:xfrm>
            <a:off x="662940" y="2188845"/>
            <a:ext cx="4905375" cy="765175"/>
          </a:xfrm>
          <a:prstGeom prst="rect">
            <a:avLst/>
          </a:prstGeom>
          <a:noFill/>
          <a:ln/>
        </p:spPr>
        <p:txBody>
          <a:bodyPr wrap="square" lIns="91440" tIns="45720" rIns="91440" bIns="45720" rtlCol="0" anchor="t">
            <a:spAutoFit/>
          </a:bodyPr>
          <a:lstStyle/>
          <a:p>
            <a:pPr>
              <a:lnSpc>
                <a:spcPct val="100000"/>
              </a:lnSpc>
            </a:pPr>
            <a:r>
              <a:rPr lang="en-US" sz="1400" dirty="0">
                <a:solidFill>
                  <a:srgbClr val="000000"/>
                </a:solidFill>
                <a:latin typeface="MiSans" pitchFamily="34" charset="0"/>
                <a:ea typeface="MiSans" pitchFamily="34" charset="-122"/>
                <a:cs typeface="MiSans" pitchFamily="34" charset="-120"/>
              </a:rPr>
              <a:t>AI analytics scan ticket summaries to identify recurring faults and common error codes, enabling proactive improvement plans and reducing future ticket influx.</a:t>
            </a:r>
            <a:endParaRPr lang="en-US" sz="1600" dirty="0"/>
          </a:p>
        </p:txBody>
      </p:sp>
      <p:sp>
        <p:nvSpPr>
          <p:cNvPr id="11" name="Text 3"/>
          <p:cNvSpPr/>
          <p:nvPr/>
        </p:nvSpPr>
        <p:spPr>
          <a:xfrm>
            <a:off x="776605" y="4305300"/>
            <a:ext cx="4265930" cy="284559"/>
          </a:xfrm>
          <a:prstGeom prst="rect">
            <a:avLst/>
          </a:prstGeom>
          <a:noFill/>
          <a:ln/>
        </p:spPr>
        <p:txBody>
          <a:bodyPr wrap="square" lIns="0" tIns="0" rIns="0" bIns="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Anomaly Detection</a:t>
            </a:r>
            <a:endParaRPr lang="en-US" sz="1600" dirty="0"/>
          </a:p>
        </p:txBody>
      </p:sp>
      <p:sp>
        <p:nvSpPr>
          <p:cNvPr id="12" name="Text 4"/>
          <p:cNvSpPr/>
          <p:nvPr/>
        </p:nvSpPr>
        <p:spPr>
          <a:xfrm>
            <a:off x="662940" y="4658360"/>
            <a:ext cx="4905375" cy="765175"/>
          </a:xfrm>
          <a:prstGeom prst="rect">
            <a:avLst/>
          </a:prstGeom>
          <a:noFill/>
          <a:ln/>
        </p:spPr>
        <p:txBody>
          <a:bodyPr wrap="square" lIns="91440" tIns="45720" rIns="91440" bIns="45720" rtlCol="0" anchor="t">
            <a:spAutoFit/>
          </a:bodyPr>
          <a:lstStyle/>
          <a:p>
            <a:pPr>
              <a:lnSpc>
                <a:spcPct val="100000"/>
              </a:lnSpc>
            </a:pPr>
            <a:r>
              <a:rPr lang="en-US" sz="1400" dirty="0">
                <a:solidFill>
                  <a:srgbClr val="000000"/>
                </a:solidFill>
                <a:latin typeface="MiSans" pitchFamily="34" charset="0"/>
                <a:ea typeface="MiSans" pitchFamily="34" charset="-122"/>
                <a:cs typeface="MiSans" pitchFamily="34" charset="-120"/>
              </a:rPr>
              <a:t>AI detects anomalies in ticket data, highlighting unusual patterns that may indicate deeper issues, enabling targeted fixes and knowledge-base updates.</a:t>
            </a:r>
            <a:endParaRPr lang="en-US" sz="1600" dirty="0"/>
          </a:p>
        </p:txBody>
      </p:sp>
      <p:sp>
        <p:nvSpPr>
          <p:cNvPr id="13" name="Text 5"/>
          <p:cNvSpPr/>
          <p:nvPr/>
        </p:nvSpPr>
        <p:spPr>
          <a:xfrm>
            <a:off x="7268210" y="1831340"/>
            <a:ext cx="4265930" cy="597892"/>
          </a:xfrm>
          <a:prstGeom prst="rect">
            <a:avLst/>
          </a:prstGeom>
          <a:noFill/>
          <a:ln/>
        </p:spPr>
        <p:txBody>
          <a:bodyPr wrap="square" lIns="0" tIns="0" rIns="0" bIns="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Targeted Knowledge-Base Updates</a:t>
            </a:r>
            <a:endParaRPr lang="en-US" sz="1600" dirty="0"/>
          </a:p>
        </p:txBody>
      </p:sp>
      <p:sp>
        <p:nvSpPr>
          <p:cNvPr id="14" name="Text 6"/>
          <p:cNvSpPr/>
          <p:nvPr/>
        </p:nvSpPr>
        <p:spPr>
          <a:xfrm>
            <a:off x="7164705" y="2188845"/>
            <a:ext cx="4905375" cy="1027509"/>
          </a:xfrm>
          <a:prstGeom prst="rect">
            <a:avLst/>
          </a:prstGeom>
          <a:noFill/>
          <a:ln/>
        </p:spPr>
        <p:txBody>
          <a:bodyPr wrap="square" lIns="91440" tIns="45720" rIns="91440" bIns="45720" rtlCol="0" anchor="t">
            <a:spAutoFit/>
          </a:bodyPr>
          <a:lstStyle/>
          <a:p>
            <a:pPr>
              <a:lnSpc>
                <a:spcPct val="100000"/>
              </a:lnSpc>
            </a:pPr>
            <a:r>
              <a:rPr lang="en-US" sz="1400" dirty="0">
                <a:solidFill>
                  <a:srgbClr val="000000"/>
                </a:solidFill>
                <a:latin typeface="MiSans" pitchFamily="34" charset="0"/>
                <a:ea typeface="MiSans" pitchFamily="34" charset="-122"/>
                <a:cs typeface="MiSans" pitchFamily="34" charset="-120"/>
              </a:rPr>
              <a:t>By identifying recurring issues, AI ensures that knowledge-base updates are targeted and relevant, reducing the number of repetitive inquiries and improving self-service.</a:t>
            </a:r>
            <a:endParaRPr lang="en-US" sz="1600" dirty="0"/>
          </a:p>
        </p:txBody>
      </p:sp>
      <p:sp>
        <p:nvSpPr>
          <p:cNvPr id="15" name="Text 7"/>
          <p:cNvSpPr/>
          <p:nvPr/>
        </p:nvSpPr>
        <p:spPr>
          <a:xfrm>
            <a:off x="7268210" y="4302760"/>
            <a:ext cx="4265930" cy="284559"/>
          </a:xfrm>
          <a:prstGeom prst="rect">
            <a:avLst/>
          </a:prstGeom>
          <a:noFill/>
          <a:ln/>
        </p:spPr>
        <p:txBody>
          <a:bodyPr wrap="square" lIns="0" tIns="0" rIns="0" bIns="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Improved Incident Visibility</a:t>
            </a:r>
            <a:endParaRPr lang="en-US" sz="1600" dirty="0"/>
          </a:p>
        </p:txBody>
      </p:sp>
      <p:sp>
        <p:nvSpPr>
          <p:cNvPr id="16" name="Text 8"/>
          <p:cNvSpPr/>
          <p:nvPr/>
        </p:nvSpPr>
        <p:spPr>
          <a:xfrm>
            <a:off x="7164705" y="4658360"/>
            <a:ext cx="4905375" cy="765175"/>
          </a:xfrm>
          <a:prstGeom prst="rect">
            <a:avLst/>
          </a:prstGeom>
          <a:noFill/>
          <a:ln/>
        </p:spPr>
        <p:txBody>
          <a:bodyPr wrap="square" lIns="91440" tIns="45720" rIns="91440" bIns="45720" rtlCol="0" anchor="t">
            <a:spAutoFit/>
          </a:bodyPr>
          <a:lstStyle/>
          <a:p>
            <a:pPr>
              <a:lnSpc>
                <a:spcPct val="100000"/>
              </a:lnSpc>
            </a:pPr>
            <a:r>
              <a:rPr lang="en-US" sz="1400" dirty="0">
                <a:solidFill>
                  <a:srgbClr val="000000"/>
                </a:solidFill>
                <a:latin typeface="MiSans" pitchFamily="34" charset="0"/>
                <a:ea typeface="MiSans" pitchFamily="34" charset="-122"/>
                <a:cs typeface="MiSans" pitchFamily="34" charset="-120"/>
              </a:rPr>
              <a:t>AI provides clearer visibility into incidents by summarizing key points and highlighting trends, enabling faster resolution and improved user satisfaction.</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06</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Predictive Ops</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8-d2r9b01e3tpg8rchuvrg.jpeg"/>
          <p:cNvPicPr>
            <a:picLocks noChangeAspect="1"/>
          </p:cNvPicPr>
          <p:nvPr/>
        </p:nvPicPr>
        <p:blipFill>
          <a:blip r:embed="rId3"/>
          <a:stretch>
            <a:fillRect/>
          </a:stretch>
        </p:blipFill>
        <p:spPr>
          <a:xfrm>
            <a:off x="815975" y="4172952"/>
            <a:ext cx="10675959" cy="1621677"/>
          </a:xfrm>
          <a:prstGeom prst="rect">
            <a:avLst/>
          </a:prstGeom>
        </p:spPr>
      </p:pic>
      <p:pic>
        <p:nvPicPr>
          <p:cNvPr id="3" name="Image 1" descr="https://kimi-img.moonshot.cn/pub/slides/slides_tmpl/image/25-09-02-14:58:08-d2r9b01e3tpg8rchuvs0.jpeg"/>
          <p:cNvPicPr>
            <a:picLocks noChangeAspect="1"/>
          </p:cNvPicPr>
          <p:nvPr/>
        </p:nvPicPr>
        <p:blipFill>
          <a:blip r:embed="rId4"/>
          <a:stretch>
            <a:fillRect/>
          </a:stretch>
        </p:blipFill>
        <p:spPr>
          <a:xfrm>
            <a:off x="815975" y="2289164"/>
            <a:ext cx="10675959" cy="1621677"/>
          </a:xfrm>
          <a:prstGeom prst="rect">
            <a:avLst/>
          </a:prstGeom>
        </p:spPr>
      </p:pic>
      <p:pic>
        <p:nvPicPr>
          <p:cNvPr id="4" name="Image 2" descr="https://kimi-img.moonshot.cn/pub/slides/slides_tmpl/image/25-09-02-14:58:08-d2r9b01e3tpg8rchuvsg.jpeg"/>
          <p:cNvPicPr>
            <a:picLocks noChangeAspect="1"/>
          </p:cNvPicPr>
          <p:nvPr/>
        </p:nvPicPr>
        <p:blipFill>
          <a:blip r:embed="rId5"/>
          <a:stretch>
            <a:fillRect/>
          </a:stretch>
        </p:blipFill>
        <p:spPr>
          <a:xfrm>
            <a:off x="-1" y="6531445"/>
            <a:ext cx="12192001" cy="323116"/>
          </a:xfrm>
          <a:prstGeom prst="rect">
            <a:avLst/>
          </a:prstGeom>
        </p:spPr>
      </p:pic>
      <p:pic>
        <p:nvPicPr>
          <p:cNvPr id="5" name="Image 3" descr="https://kimi-img.moonshot.cn/pub/slides/slides_tmpl/image/25-09-02-14:58:10-d2r9b0he3tpg8rchv000.png"/>
          <p:cNvPicPr>
            <a:picLocks noChangeAspect="1"/>
          </p:cNvPicPr>
          <p:nvPr/>
        </p:nvPicPr>
        <p:blipFill>
          <a:blip r:embed="rId6"/>
          <a:stretch>
            <a:fillRect/>
          </a:stretch>
        </p:blipFill>
        <p:spPr>
          <a:xfrm>
            <a:off x="0" y="1020"/>
            <a:ext cx="12192000" cy="1712120"/>
          </a:xfrm>
          <a:prstGeom prst="rect">
            <a:avLst/>
          </a:prstGeom>
        </p:spPr>
      </p:pic>
      <p:pic>
        <p:nvPicPr>
          <p:cNvPr id="6" name="Image 4" descr="https://kimi-img.moonshot.cn/pub/slides/slides_tmpl/image/25-09-02-14:58:05-d2r9av9e3tpg8rchuvb0.png"/>
          <p:cNvPicPr>
            <a:picLocks noChangeAspect="1"/>
          </p:cNvPicPr>
          <p:nvPr/>
        </p:nvPicPr>
        <p:blipFill>
          <a:blip r:embed="rId7"/>
          <a:stretch>
            <a:fillRect/>
          </a:stretch>
        </p:blipFill>
        <p:spPr>
          <a:xfrm rot="4440000" flipH="1" flipV="1">
            <a:off x="8108327" y="3809732"/>
            <a:ext cx="1154686" cy="4631576"/>
          </a:xfrm>
          <a:prstGeom prst="rect">
            <a:avLst/>
          </a:prstGeom>
        </p:spPr>
      </p:pic>
      <p:pic>
        <p:nvPicPr>
          <p:cNvPr id="7" name="Image 5" descr="https://kimi-img.moonshot.cn/pub/slides/slides_tmpl/image/25-09-02-14:58:06-d2r9avhe3tpg8rchuvdg.png"/>
          <p:cNvPicPr>
            <a:picLocks noChangeAspect="1"/>
          </p:cNvPicPr>
          <p:nvPr/>
        </p:nvPicPr>
        <p:blipFill>
          <a:blip r:embed="rId8"/>
          <a:stretch>
            <a:fillRect/>
          </a:stretch>
        </p:blipFill>
        <p:spPr>
          <a:xfrm rot="21420000">
            <a:off x="228599" y="972103"/>
            <a:ext cx="3400317" cy="472086"/>
          </a:xfrm>
          <a:prstGeom prst="rect">
            <a:avLst/>
          </a:prstGeom>
        </p:spPr>
      </p:pic>
      <p:pic>
        <p:nvPicPr>
          <p:cNvPr id="8" name="Image 6" descr="https://kimi-img.moonshot.cn/pub/slides/slides_tmpl/image/25-09-02-14:58:06-d2r9avhe3tpg8rchuvf0.png"/>
          <p:cNvPicPr>
            <a:picLocks noChangeAspect="1"/>
          </p:cNvPicPr>
          <p:nvPr/>
        </p:nvPicPr>
        <p:blipFill>
          <a:blip r:embed="rId9"/>
          <a:stretch>
            <a:fillRect/>
          </a:stretch>
        </p:blipFill>
        <p:spPr>
          <a:xfrm rot="3480000">
            <a:off x="101969" y="3290013"/>
            <a:ext cx="1276520" cy="1276520"/>
          </a:xfrm>
          <a:prstGeom prst="rect">
            <a:avLst/>
          </a:prstGeom>
        </p:spPr>
      </p:pic>
      <p:pic>
        <p:nvPicPr>
          <p:cNvPr id="9" name="Image 7" descr="https://kimi-img.moonshot.cn/pub/slides/slides_tmpl/image/25-09-02-14:58:05-d2r9av9e3tpg8rchuvag.png"/>
          <p:cNvPicPr>
            <a:picLocks noChangeAspect="1"/>
          </p:cNvPicPr>
          <p:nvPr/>
        </p:nvPicPr>
        <p:blipFill>
          <a:blip r:embed="rId10"/>
          <a:stretch>
            <a:fillRect/>
          </a:stretch>
        </p:blipFill>
        <p:spPr>
          <a:xfrm>
            <a:off x="10054929" y="120822"/>
            <a:ext cx="1485375" cy="1485375"/>
          </a:xfrm>
          <a:prstGeom prst="rect">
            <a:avLst/>
          </a:prstGeom>
        </p:spPr>
      </p:pic>
      <p:sp>
        <p:nvSpPr>
          <p:cNvPr id="10" name="Text 0"/>
          <p:cNvSpPr/>
          <p:nvPr/>
        </p:nvSpPr>
        <p:spPr>
          <a:xfrm>
            <a:off x="768350" y="334010"/>
            <a:ext cx="391414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11" name="Shape 1"/>
          <p:cNvSpPr/>
          <p:nvPr/>
        </p:nvSpPr>
        <p:spPr>
          <a:xfrm>
            <a:off x="1493594" y="2477139"/>
            <a:ext cx="611797" cy="510974"/>
          </a:xfrm>
          <a:prstGeom prst="rect">
            <a:avLst/>
          </a:prstGeom>
          <a:solidFill>
            <a:srgbClr val="000000">
              <a:alpha val="0"/>
            </a:srgbClr>
          </a:solidFill>
          <a:ln/>
        </p:spPr>
      </p:sp>
      <p:sp>
        <p:nvSpPr>
          <p:cNvPr id="12" name="Text 2"/>
          <p:cNvSpPr/>
          <p:nvPr/>
        </p:nvSpPr>
        <p:spPr>
          <a:xfrm>
            <a:off x="1493594" y="247713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01</a:t>
            </a:r>
            <a:endParaRPr lang="en-US" sz="1600" dirty="0"/>
          </a:p>
        </p:txBody>
      </p:sp>
      <p:sp>
        <p:nvSpPr>
          <p:cNvPr id="13" name="Text 3"/>
          <p:cNvSpPr/>
          <p:nvPr/>
        </p:nvSpPr>
        <p:spPr>
          <a:xfrm>
            <a:off x="1493520" y="2978150"/>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AI &amp; the Agent</a:t>
            </a:r>
            <a:endParaRPr lang="en-US" sz="1600" dirty="0"/>
          </a:p>
        </p:txBody>
      </p:sp>
      <p:sp>
        <p:nvSpPr>
          <p:cNvPr id="14" name="Shape 4"/>
          <p:cNvSpPr/>
          <p:nvPr/>
        </p:nvSpPr>
        <p:spPr>
          <a:xfrm>
            <a:off x="4938566" y="2477139"/>
            <a:ext cx="611797" cy="510974"/>
          </a:xfrm>
          <a:prstGeom prst="rect">
            <a:avLst/>
          </a:prstGeom>
          <a:solidFill>
            <a:srgbClr val="000000">
              <a:alpha val="0"/>
            </a:srgbClr>
          </a:solidFill>
          <a:ln/>
        </p:spPr>
      </p:sp>
      <p:sp>
        <p:nvSpPr>
          <p:cNvPr id="15" name="Text 5"/>
          <p:cNvSpPr/>
          <p:nvPr/>
        </p:nvSpPr>
        <p:spPr>
          <a:xfrm>
            <a:off x="4938566" y="247713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02</a:t>
            </a:r>
            <a:endParaRPr lang="en-US" sz="1600" dirty="0"/>
          </a:p>
        </p:txBody>
      </p:sp>
      <p:sp>
        <p:nvSpPr>
          <p:cNvPr id="16" name="Text 6"/>
          <p:cNvSpPr/>
          <p:nvPr/>
        </p:nvSpPr>
        <p:spPr>
          <a:xfrm>
            <a:off x="4938395" y="2978150"/>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Ticket Triage</a:t>
            </a:r>
            <a:endParaRPr lang="en-US" sz="1600" dirty="0"/>
          </a:p>
        </p:txBody>
      </p:sp>
      <p:sp>
        <p:nvSpPr>
          <p:cNvPr id="17" name="Shape 7"/>
          <p:cNvSpPr/>
          <p:nvPr/>
        </p:nvSpPr>
        <p:spPr>
          <a:xfrm>
            <a:off x="8443116" y="2477139"/>
            <a:ext cx="611797" cy="510974"/>
          </a:xfrm>
          <a:prstGeom prst="rect">
            <a:avLst/>
          </a:prstGeom>
          <a:solidFill>
            <a:srgbClr val="000000">
              <a:alpha val="0"/>
            </a:srgbClr>
          </a:solidFill>
          <a:ln/>
        </p:spPr>
      </p:sp>
      <p:sp>
        <p:nvSpPr>
          <p:cNvPr id="18" name="Text 8"/>
          <p:cNvSpPr/>
          <p:nvPr/>
        </p:nvSpPr>
        <p:spPr>
          <a:xfrm>
            <a:off x="8443116" y="247713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03</a:t>
            </a:r>
            <a:endParaRPr lang="en-US" sz="1600" dirty="0"/>
          </a:p>
        </p:txBody>
      </p:sp>
      <p:sp>
        <p:nvSpPr>
          <p:cNvPr id="19" name="Text 9"/>
          <p:cNvSpPr/>
          <p:nvPr/>
        </p:nvSpPr>
        <p:spPr>
          <a:xfrm>
            <a:off x="8420100" y="2978150"/>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Knowledge Power</a:t>
            </a:r>
            <a:endParaRPr lang="en-US" sz="1600" dirty="0"/>
          </a:p>
        </p:txBody>
      </p:sp>
      <p:sp>
        <p:nvSpPr>
          <p:cNvPr id="20" name="Shape 10"/>
          <p:cNvSpPr/>
          <p:nvPr/>
        </p:nvSpPr>
        <p:spPr>
          <a:xfrm>
            <a:off x="1493594" y="4416349"/>
            <a:ext cx="611797" cy="510974"/>
          </a:xfrm>
          <a:prstGeom prst="rect">
            <a:avLst/>
          </a:prstGeom>
          <a:solidFill>
            <a:srgbClr val="000000">
              <a:alpha val="0"/>
            </a:srgbClr>
          </a:solidFill>
          <a:ln/>
        </p:spPr>
      </p:sp>
      <p:sp>
        <p:nvSpPr>
          <p:cNvPr id="21" name="Text 11"/>
          <p:cNvSpPr/>
          <p:nvPr/>
        </p:nvSpPr>
        <p:spPr>
          <a:xfrm>
            <a:off x="1493594" y="441634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04</a:t>
            </a:r>
            <a:endParaRPr lang="en-US" sz="1600" dirty="0"/>
          </a:p>
        </p:txBody>
      </p:sp>
      <p:sp>
        <p:nvSpPr>
          <p:cNvPr id="22" name="Text 12"/>
          <p:cNvSpPr/>
          <p:nvPr/>
        </p:nvSpPr>
        <p:spPr>
          <a:xfrm>
            <a:off x="1493520" y="4916805"/>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Chat &amp; Automation</a:t>
            </a:r>
            <a:endParaRPr lang="en-US" sz="1600" dirty="0"/>
          </a:p>
        </p:txBody>
      </p:sp>
      <p:sp>
        <p:nvSpPr>
          <p:cNvPr id="23" name="Shape 13"/>
          <p:cNvSpPr/>
          <p:nvPr/>
        </p:nvSpPr>
        <p:spPr>
          <a:xfrm>
            <a:off x="4938566" y="4416349"/>
            <a:ext cx="611797" cy="510974"/>
          </a:xfrm>
          <a:prstGeom prst="rect">
            <a:avLst/>
          </a:prstGeom>
          <a:solidFill>
            <a:srgbClr val="000000">
              <a:alpha val="0"/>
            </a:srgbClr>
          </a:solidFill>
          <a:ln/>
        </p:spPr>
      </p:sp>
      <p:sp>
        <p:nvSpPr>
          <p:cNvPr id="24" name="Text 14"/>
          <p:cNvSpPr/>
          <p:nvPr/>
        </p:nvSpPr>
        <p:spPr>
          <a:xfrm>
            <a:off x="4938566" y="441634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05</a:t>
            </a:r>
            <a:endParaRPr lang="en-US" sz="1600" dirty="0"/>
          </a:p>
        </p:txBody>
      </p:sp>
      <p:sp>
        <p:nvSpPr>
          <p:cNvPr id="25" name="Text 15"/>
          <p:cNvSpPr/>
          <p:nvPr/>
        </p:nvSpPr>
        <p:spPr>
          <a:xfrm>
            <a:off x="4938395" y="4916805"/>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Summaries &amp; Insights</a:t>
            </a:r>
            <a:endParaRPr lang="en-US" sz="1600" dirty="0"/>
          </a:p>
        </p:txBody>
      </p:sp>
      <p:sp>
        <p:nvSpPr>
          <p:cNvPr id="26" name="Shape 16"/>
          <p:cNvSpPr/>
          <p:nvPr/>
        </p:nvSpPr>
        <p:spPr>
          <a:xfrm>
            <a:off x="8443116" y="4416349"/>
            <a:ext cx="611797" cy="510974"/>
          </a:xfrm>
          <a:prstGeom prst="rect">
            <a:avLst/>
          </a:prstGeom>
          <a:solidFill>
            <a:srgbClr val="000000">
              <a:alpha val="0"/>
            </a:srgbClr>
          </a:solidFill>
          <a:ln/>
        </p:spPr>
      </p:sp>
      <p:sp>
        <p:nvSpPr>
          <p:cNvPr id="27" name="Text 17"/>
          <p:cNvSpPr/>
          <p:nvPr/>
        </p:nvSpPr>
        <p:spPr>
          <a:xfrm>
            <a:off x="8443116" y="4416349"/>
            <a:ext cx="611797" cy="510974"/>
          </a:xfrm>
          <a:prstGeom prst="rect">
            <a:avLst/>
          </a:prstGeom>
          <a:noFill/>
          <a:ln/>
        </p:spPr>
        <p:txBody>
          <a:bodyPr wrap="square" lIns="0" tIns="0" rIns="0" bIns="0" rtlCol="0" anchor="t"/>
          <a:lstStyle/>
          <a:p>
            <a:pPr algn="just">
              <a:lnSpc>
                <a:spcPct val="110000"/>
              </a:lnSpc>
            </a:pPr>
            <a:r>
              <a:rPr lang="en-US" sz="3200" dirty="0">
                <a:solidFill>
                  <a:srgbClr val="000000"/>
                </a:solidFill>
                <a:latin typeface="MiSans" pitchFamily="34" charset="0"/>
                <a:ea typeface="MiSans" pitchFamily="34" charset="-122"/>
                <a:cs typeface="MiSans" pitchFamily="34" charset="-120"/>
              </a:rPr>
              <a:t>06</a:t>
            </a:r>
            <a:endParaRPr lang="en-US" sz="1600" dirty="0"/>
          </a:p>
        </p:txBody>
      </p:sp>
      <p:sp>
        <p:nvSpPr>
          <p:cNvPr id="28" name="Text 18"/>
          <p:cNvSpPr/>
          <p:nvPr/>
        </p:nvSpPr>
        <p:spPr>
          <a:xfrm>
            <a:off x="8420100" y="4916805"/>
            <a:ext cx="3250565"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Predictive Ops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22-d2r9b3he3tpg8rchv1bg.jpg"/>
          <p:cNvPicPr>
            <a:picLocks noChangeAspect="1"/>
          </p:cNvPicPr>
          <p:nvPr/>
        </p:nvPicPr>
        <p:blipFill>
          <a:blip r:embed="rId3"/>
          <a:srcRect l="7414" t="40815" r="12725"/>
          <a:stretch/>
        </p:blipFill>
        <p:spPr>
          <a:xfrm>
            <a:off x="6754" y="-12700"/>
            <a:ext cx="9284512" cy="6871453"/>
          </a:xfrm>
          <a:prstGeom prst="rect">
            <a:avLst/>
          </a:prstGeom>
        </p:spPr>
      </p:pic>
      <p:pic>
        <p:nvPicPr>
          <p:cNvPr id="3" name="Image 1" descr="https://kimi-img.moonshot.cn/pub/slides/slides_tmpl/image/25-09-02-14:58:16-d2r9b21e3tpg8rchv0q0.jpeg"/>
          <p:cNvPicPr>
            <a:picLocks noChangeAspect="1"/>
          </p:cNvPicPr>
          <p:nvPr/>
        </p:nvPicPr>
        <p:blipFill>
          <a:blip r:embed="rId4"/>
          <a:stretch>
            <a:fillRect/>
          </a:stretch>
        </p:blipFill>
        <p:spPr>
          <a:xfrm>
            <a:off x="17704" y="-12700"/>
            <a:ext cx="9284512" cy="6858000"/>
          </a:xfrm>
          <a:prstGeom prst="rect">
            <a:avLst/>
          </a:prstGeom>
        </p:spPr>
      </p:pic>
      <p:pic>
        <p:nvPicPr>
          <p:cNvPr id="4" name="Image 2" descr="https://kimi-img.moonshot.cn/pub/slides/slides_tmpl/image/25-09-02-14:58:16-d2r9b21e3tpg8rchv0qg.jpeg"/>
          <p:cNvPicPr>
            <a:picLocks noChangeAspect="1"/>
          </p:cNvPicPr>
          <p:nvPr/>
        </p:nvPicPr>
        <p:blipFill>
          <a:blip r:embed="rId5"/>
          <a:stretch>
            <a:fillRect/>
          </a:stretch>
        </p:blipFill>
        <p:spPr>
          <a:xfrm>
            <a:off x="823215" y="3344809"/>
            <a:ext cx="10705504" cy="1414395"/>
          </a:xfrm>
          <a:prstGeom prst="rect">
            <a:avLst/>
          </a:prstGeom>
        </p:spPr>
      </p:pic>
      <p:pic>
        <p:nvPicPr>
          <p:cNvPr id="5" name="Image 3" descr="https://kimi-img.moonshot.cn/pub/slides/slides_tmpl/image/25-09-02-14:58:16-d2r9b21e3tpg8rchv0qg.jpeg"/>
          <p:cNvPicPr>
            <a:picLocks noChangeAspect="1"/>
          </p:cNvPicPr>
          <p:nvPr/>
        </p:nvPicPr>
        <p:blipFill>
          <a:blip r:embed="rId5"/>
          <a:stretch>
            <a:fillRect/>
          </a:stretch>
        </p:blipFill>
        <p:spPr>
          <a:xfrm>
            <a:off x="823215" y="4926557"/>
            <a:ext cx="10705504" cy="1414395"/>
          </a:xfrm>
          <a:prstGeom prst="rect">
            <a:avLst/>
          </a:prstGeom>
        </p:spPr>
      </p:pic>
      <p:pic>
        <p:nvPicPr>
          <p:cNvPr id="6" name="Image 4" descr="https://kimi-img.moonshot.cn/pub/slides/slides_tmpl/image/25-09-02-14:58:16-d2r9b21e3tpg8rchv0rg.jpeg"/>
          <p:cNvPicPr>
            <a:picLocks noChangeAspect="1"/>
          </p:cNvPicPr>
          <p:nvPr/>
        </p:nvPicPr>
        <p:blipFill>
          <a:blip r:embed="rId6"/>
          <a:stretch>
            <a:fillRect/>
          </a:stretch>
        </p:blipFill>
        <p:spPr>
          <a:xfrm>
            <a:off x="823215" y="1760181"/>
            <a:ext cx="10705504" cy="1414395"/>
          </a:xfrm>
          <a:prstGeom prst="rect">
            <a:avLst/>
          </a:prstGeom>
        </p:spPr>
      </p:pic>
      <p:sp>
        <p:nvSpPr>
          <p:cNvPr id="7" name="Text 0"/>
          <p:cNvSpPr/>
          <p:nvPr/>
        </p:nvSpPr>
        <p:spPr>
          <a:xfrm>
            <a:off x="542290" y="867410"/>
            <a:ext cx="942975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AI System Monitoring</a:t>
            </a:r>
            <a:endParaRPr lang="en-US" sz="1600" dirty="0"/>
          </a:p>
        </p:txBody>
      </p:sp>
      <p:pic>
        <p:nvPicPr>
          <p:cNvPr id="8" name="Image 5" descr="https://kimi-img.moonshot.cn/pub/slides/slides_tmpl/image/25-09-02-14:58:10-d2r9b0he3tpg8rchv00g.png"/>
          <p:cNvPicPr>
            <a:picLocks noChangeAspect="1"/>
          </p:cNvPicPr>
          <p:nvPr/>
        </p:nvPicPr>
        <p:blipFill>
          <a:blip r:embed="rId7"/>
          <a:stretch>
            <a:fillRect/>
          </a:stretch>
        </p:blipFill>
        <p:spPr>
          <a:xfrm rot="16680000">
            <a:off x="625943" y="-292917"/>
            <a:ext cx="410596" cy="1637554"/>
          </a:xfrm>
          <a:prstGeom prst="rect">
            <a:avLst/>
          </a:prstGeom>
        </p:spPr>
      </p:pic>
      <p:pic>
        <p:nvPicPr>
          <p:cNvPr id="9" name="Image 6" descr="https://kimi-img.moonshot.cn/pub/slides/slides_tmpl/image/25-09-02-14:58:06-d2r9avhe3tpg8rchuvf0.png"/>
          <p:cNvPicPr>
            <a:picLocks noChangeAspect="1"/>
          </p:cNvPicPr>
          <p:nvPr/>
        </p:nvPicPr>
        <p:blipFill>
          <a:blip r:embed="rId8"/>
          <a:stretch>
            <a:fillRect/>
          </a:stretch>
        </p:blipFill>
        <p:spPr>
          <a:xfrm rot="1860000">
            <a:off x="9964957" y="494435"/>
            <a:ext cx="1484684" cy="1484684"/>
          </a:xfrm>
          <a:prstGeom prst="rect">
            <a:avLst/>
          </a:prstGeom>
        </p:spPr>
      </p:pic>
      <p:pic>
        <p:nvPicPr>
          <p:cNvPr id="10" name="Image 7" descr="https://kimi-img.moonshot.cn/pub/slides/slides_tmpl/image/25-09-02-14:58:16-d2r9b21e3tpg8rchv0s0.jpeg"/>
          <p:cNvPicPr>
            <a:picLocks noChangeAspect="1"/>
          </p:cNvPicPr>
          <p:nvPr/>
        </p:nvPicPr>
        <p:blipFill>
          <a:blip r:embed="rId9"/>
          <a:stretch>
            <a:fillRect/>
          </a:stretch>
        </p:blipFill>
        <p:spPr>
          <a:xfrm>
            <a:off x="-24914" y="-12257"/>
            <a:ext cx="8457714" cy="224669"/>
          </a:xfrm>
          <a:prstGeom prst="rect">
            <a:avLst/>
          </a:prstGeom>
        </p:spPr>
      </p:pic>
      <p:sp>
        <p:nvSpPr>
          <p:cNvPr id="11" name="Text 1"/>
          <p:cNvSpPr/>
          <p:nvPr/>
        </p:nvSpPr>
        <p:spPr>
          <a:xfrm>
            <a:off x="1249045" y="1975485"/>
            <a:ext cx="904621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Proactive Issue Detection</a:t>
            </a:r>
            <a:endParaRPr lang="en-US" sz="1600" dirty="0"/>
          </a:p>
        </p:txBody>
      </p:sp>
      <p:sp>
        <p:nvSpPr>
          <p:cNvPr id="12" name="Text 2"/>
          <p:cNvSpPr/>
          <p:nvPr/>
        </p:nvSpPr>
        <p:spPr>
          <a:xfrm>
            <a:off x="1147104" y="228347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monitors server, network, and application metrics to detect anomalies and predict failures before users report them, enabling proactive fixes and reducing downtime.</a:t>
            </a:r>
            <a:endParaRPr lang="en-US" sz="1600" dirty="0"/>
          </a:p>
        </p:txBody>
      </p:sp>
      <p:sp>
        <p:nvSpPr>
          <p:cNvPr id="13" name="Text 3"/>
          <p:cNvSpPr/>
          <p:nvPr/>
        </p:nvSpPr>
        <p:spPr>
          <a:xfrm>
            <a:off x="1249045" y="3556635"/>
            <a:ext cx="904621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Automatic Incident Ticketing</a:t>
            </a:r>
            <a:endParaRPr lang="en-US" sz="1600" dirty="0"/>
          </a:p>
        </p:txBody>
      </p:sp>
      <p:sp>
        <p:nvSpPr>
          <p:cNvPr id="14" name="Text 4"/>
          <p:cNvSpPr/>
          <p:nvPr/>
        </p:nvSpPr>
        <p:spPr>
          <a:xfrm>
            <a:off x="1147104" y="386462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automatically creates incident tickets for detected anomalies, ensuring that issues are addressed promptly and reducing manual oversight.</a:t>
            </a:r>
            <a:endParaRPr lang="en-US" sz="1600" dirty="0"/>
          </a:p>
        </p:txBody>
      </p:sp>
      <p:sp>
        <p:nvSpPr>
          <p:cNvPr id="15" name="Text 5"/>
          <p:cNvSpPr/>
          <p:nvPr/>
        </p:nvSpPr>
        <p:spPr>
          <a:xfrm>
            <a:off x="1249045" y="5137785"/>
            <a:ext cx="904621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Improved Uptime and SLA Compliance</a:t>
            </a:r>
            <a:endParaRPr lang="en-US" sz="1600" dirty="0"/>
          </a:p>
        </p:txBody>
      </p:sp>
      <p:sp>
        <p:nvSpPr>
          <p:cNvPr id="16" name="Text 6"/>
          <p:cNvSpPr/>
          <p:nvPr/>
        </p:nvSpPr>
        <p:spPr>
          <a:xfrm>
            <a:off x="1147104" y="544577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By proactively detecting and resolving issues, AI helps maintain system uptime and ensures compliance with SLAs, improving overall service reliability.</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2-d2r9b11e3tpg8rchv050.jpg"/>
          <p:cNvPicPr>
            <a:picLocks noChangeAspect="1"/>
          </p:cNvPicPr>
          <p:nvPr/>
        </p:nvPicPr>
        <p:blipFill>
          <a:blip r:embed="rId3"/>
          <a:stretch>
            <a:fillRect/>
          </a:stretch>
        </p:blipFill>
        <p:spPr>
          <a:xfrm>
            <a:off x="0" y="0"/>
            <a:ext cx="12192000" cy="3596640"/>
          </a:xfrm>
          <a:prstGeom prst="rect">
            <a:avLst/>
          </a:prstGeom>
        </p:spPr>
      </p:pic>
      <p:pic>
        <p:nvPicPr>
          <p:cNvPr id="3" name="Image 1" descr="https://kimi-img.moonshot.cn/pub/slides/slides_tmpl/image/25-09-02-14:58:11-d2r9b0pe3tpg8rchv04g.png"/>
          <p:cNvPicPr>
            <a:picLocks noChangeAspect="1"/>
          </p:cNvPicPr>
          <p:nvPr/>
        </p:nvPicPr>
        <p:blipFill>
          <a:blip r:embed="rId4"/>
          <a:srcRect t="6963" b="6963"/>
          <a:stretch/>
        </p:blipFill>
        <p:spPr>
          <a:xfrm>
            <a:off x="7924801" y="1641644"/>
            <a:ext cx="3571874" cy="4663722"/>
          </a:xfrm>
          <a:prstGeom prst="rect">
            <a:avLst/>
          </a:prstGeom>
        </p:spPr>
      </p:pic>
      <p:pic>
        <p:nvPicPr>
          <p:cNvPr id="4" name="Image 2" descr="https://kimi-img.moonshot.cn/pub/slides/slides_tmpl/image/25-09-02-14:58:06-d2r9avhe3tpg8rchuvf0.png"/>
          <p:cNvPicPr>
            <a:picLocks noChangeAspect="1"/>
          </p:cNvPicPr>
          <p:nvPr/>
        </p:nvPicPr>
        <p:blipFill>
          <a:blip r:embed="rId5"/>
          <a:stretch>
            <a:fillRect/>
          </a:stretch>
        </p:blipFill>
        <p:spPr>
          <a:xfrm rot="21060000">
            <a:off x="10697108" y="5315091"/>
            <a:ext cx="1396158" cy="1396158"/>
          </a:xfrm>
          <a:prstGeom prst="rect">
            <a:avLst/>
          </a:prstGeom>
        </p:spPr>
      </p:pic>
      <p:pic>
        <p:nvPicPr>
          <p:cNvPr id="5" name="Image 3" descr="https://kimi-img.moonshot.cn/pub/slides/slides_tmpl/image/25-09-02-14:58:10-d2r9b0he3tpg8rchv00g.png"/>
          <p:cNvPicPr>
            <a:picLocks noChangeAspect="1"/>
          </p:cNvPicPr>
          <p:nvPr/>
        </p:nvPicPr>
        <p:blipFill>
          <a:blip r:embed="rId6"/>
          <a:stretch>
            <a:fillRect/>
          </a:stretch>
        </p:blipFill>
        <p:spPr>
          <a:xfrm rot="16680000">
            <a:off x="625943" y="-292917"/>
            <a:ext cx="410596" cy="1637554"/>
          </a:xfrm>
          <a:prstGeom prst="rect">
            <a:avLst/>
          </a:prstGeom>
        </p:spPr>
      </p:pic>
      <p:sp>
        <p:nvSpPr>
          <p:cNvPr id="6" name="Text 0"/>
          <p:cNvSpPr/>
          <p:nvPr/>
        </p:nvSpPr>
        <p:spPr>
          <a:xfrm>
            <a:off x="542290" y="867410"/>
            <a:ext cx="1060450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Intelligent Alert Prioritization</a:t>
            </a:r>
            <a:endParaRPr lang="en-US" sz="1600" dirty="0"/>
          </a:p>
        </p:txBody>
      </p:sp>
      <p:sp>
        <p:nvSpPr>
          <p:cNvPr id="7" name="Text 1"/>
          <p:cNvSpPr/>
          <p:nvPr/>
        </p:nvSpPr>
        <p:spPr>
          <a:xfrm>
            <a:off x="702310" y="3980180"/>
            <a:ext cx="6259195"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Filtering Noisy Alerts</a:t>
            </a:r>
            <a:endParaRPr lang="en-US" sz="1600" dirty="0"/>
          </a:p>
        </p:txBody>
      </p:sp>
      <p:sp>
        <p:nvSpPr>
          <p:cNvPr id="8" name="Text 2"/>
          <p:cNvSpPr/>
          <p:nvPr/>
        </p:nvSpPr>
        <p:spPr>
          <a:xfrm>
            <a:off x="593411" y="4326936"/>
            <a:ext cx="6772862"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filters noisy alerts, correlates events across services, and ranks incidents by business impact, ensuring engineers focus on genuine outages and reducing mean time to resolution.</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07</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Workflow Audit</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25-d2r9b49e3tpg8rchv1n0.png"/>
          <p:cNvPicPr>
            <a:picLocks noChangeAspect="1"/>
          </p:cNvPicPr>
          <p:nvPr/>
        </p:nvPicPr>
        <p:blipFill>
          <a:blip r:embed="rId3"/>
          <a:srcRect l="17778" r="17778"/>
          <a:stretch/>
        </p:blipFill>
        <p:spPr>
          <a:xfrm>
            <a:off x="7772400" y="752"/>
            <a:ext cx="4419602" cy="6857999"/>
          </a:xfrm>
          <a:prstGeom prst="rect">
            <a:avLst/>
          </a:prstGeom>
        </p:spPr>
      </p:pic>
      <p:pic>
        <p:nvPicPr>
          <p:cNvPr id="3" name="Image 1" descr="https://kimi-img.moonshot.cn/pub/slides/slides_tmpl/image/25-09-02-14:58:23-d2r9b3pe3tpg8rchv1f0.jpeg"/>
          <p:cNvPicPr>
            <a:picLocks noChangeAspect="1"/>
          </p:cNvPicPr>
          <p:nvPr/>
        </p:nvPicPr>
        <p:blipFill>
          <a:blip r:embed="rId4"/>
          <a:stretch>
            <a:fillRect/>
          </a:stretch>
        </p:blipFill>
        <p:spPr>
          <a:xfrm>
            <a:off x="7785281" y="0"/>
            <a:ext cx="3968496" cy="6858000"/>
          </a:xfrm>
          <a:prstGeom prst="rect">
            <a:avLst/>
          </a:prstGeom>
        </p:spPr>
      </p:pic>
      <p:pic>
        <p:nvPicPr>
          <p:cNvPr id="4" name="Image 2" descr="https://kimi-img.moonshot.cn/pub/slides/slides_tmpl/image/25-09-02-14:58:23-d2r9b3pe3tpg8rchv1fg.png"/>
          <p:cNvPicPr>
            <a:picLocks noChangeAspect="1"/>
          </p:cNvPicPr>
          <p:nvPr/>
        </p:nvPicPr>
        <p:blipFill>
          <a:blip r:embed="rId5"/>
          <a:stretch>
            <a:fillRect/>
          </a:stretch>
        </p:blipFill>
        <p:spPr>
          <a:xfrm>
            <a:off x="746296" y="4078167"/>
            <a:ext cx="10699407" cy="2322777"/>
          </a:xfrm>
          <a:prstGeom prst="rect">
            <a:avLst/>
          </a:prstGeom>
        </p:spPr>
      </p:pic>
      <p:pic>
        <p:nvPicPr>
          <p:cNvPr id="5" name="Image 3" descr="https://kimi-img.moonshot.cn/pub/slides/slides_tmpl/image/25-09-02-14:58:23-d2r9b3pe3tpg8rchv1g0.png"/>
          <p:cNvPicPr>
            <a:picLocks noChangeAspect="1"/>
          </p:cNvPicPr>
          <p:nvPr/>
        </p:nvPicPr>
        <p:blipFill>
          <a:blip r:embed="rId6"/>
          <a:stretch>
            <a:fillRect/>
          </a:stretch>
        </p:blipFill>
        <p:spPr>
          <a:xfrm>
            <a:off x="746296" y="1593772"/>
            <a:ext cx="10699407" cy="2322777"/>
          </a:xfrm>
          <a:prstGeom prst="rect">
            <a:avLst/>
          </a:prstGeom>
        </p:spPr>
      </p:pic>
      <p:sp>
        <p:nvSpPr>
          <p:cNvPr id="6" name="Text 0"/>
          <p:cNvSpPr/>
          <p:nvPr/>
        </p:nvSpPr>
        <p:spPr>
          <a:xfrm>
            <a:off x="542290" y="823595"/>
            <a:ext cx="8152765" cy="798830"/>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Map Your Repetitive Tasks</a:t>
            </a:r>
            <a:endParaRPr lang="en-US" sz="1600" dirty="0"/>
          </a:p>
        </p:txBody>
      </p:sp>
      <p:pic>
        <p:nvPicPr>
          <p:cNvPr id="7" name="Image 4" descr="https://kimi-img.moonshot.cn/pub/slides/slides_tmpl/image/25-09-02-14:58:10-d2r9b0he3tpg8rchv00g.png"/>
          <p:cNvPicPr>
            <a:picLocks noChangeAspect="1"/>
          </p:cNvPicPr>
          <p:nvPr/>
        </p:nvPicPr>
        <p:blipFill>
          <a:blip r:embed="rId7"/>
          <a:stretch>
            <a:fillRect/>
          </a:stretch>
        </p:blipFill>
        <p:spPr>
          <a:xfrm rot="16680000">
            <a:off x="625943" y="-292917"/>
            <a:ext cx="410596" cy="1637554"/>
          </a:xfrm>
          <a:prstGeom prst="rect">
            <a:avLst/>
          </a:prstGeom>
        </p:spPr>
      </p:pic>
      <p:pic>
        <p:nvPicPr>
          <p:cNvPr id="8" name="Image 5" descr="https://kimi-img.moonshot.cn/pub/slides/slides_tmpl/image/25-09-02-14:58:18-d2r9b2he3tpg8rchv120.png"/>
          <p:cNvPicPr>
            <a:picLocks noChangeAspect="1"/>
          </p:cNvPicPr>
          <p:nvPr/>
        </p:nvPicPr>
        <p:blipFill>
          <a:blip r:embed="rId8"/>
          <a:stretch>
            <a:fillRect/>
          </a:stretch>
        </p:blipFill>
        <p:spPr>
          <a:xfrm>
            <a:off x="7318373" y="690315"/>
            <a:ext cx="3867150" cy="636366"/>
          </a:xfrm>
          <a:prstGeom prst="rect">
            <a:avLst/>
          </a:prstGeom>
        </p:spPr>
      </p:pic>
      <p:sp>
        <p:nvSpPr>
          <p:cNvPr id="9" name="Text 1"/>
          <p:cNvSpPr/>
          <p:nvPr/>
        </p:nvSpPr>
        <p:spPr>
          <a:xfrm>
            <a:off x="1106805" y="1839595"/>
            <a:ext cx="4595495" cy="266700"/>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Identify Daily Duties</a:t>
            </a:r>
            <a:endParaRPr lang="en-US" sz="1600" dirty="0"/>
          </a:p>
        </p:txBody>
      </p:sp>
      <p:sp>
        <p:nvSpPr>
          <p:cNvPr id="10" name="Text 2"/>
          <p:cNvSpPr/>
          <p:nvPr/>
        </p:nvSpPr>
        <p:spPr>
          <a:xfrm>
            <a:off x="1025525" y="2156460"/>
            <a:ext cx="4890770" cy="160464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List 5–7 daily helpdesk duties such as password resets, hardware diagnostics, and ticket notes, and evaluate them based on criteria like repetitiveness and information intensity.</a:t>
            </a:r>
            <a:endParaRPr lang="en-US" sz="1600" dirty="0"/>
          </a:p>
        </p:txBody>
      </p:sp>
      <p:sp>
        <p:nvSpPr>
          <p:cNvPr id="11" name="Text 3"/>
          <p:cNvSpPr/>
          <p:nvPr/>
        </p:nvSpPr>
        <p:spPr>
          <a:xfrm>
            <a:off x="1106805" y="4316095"/>
            <a:ext cx="4595495" cy="266700"/>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Evaluate Tasks</a:t>
            </a:r>
            <a:endParaRPr lang="en-US" sz="1600" dirty="0"/>
          </a:p>
        </p:txBody>
      </p:sp>
      <p:sp>
        <p:nvSpPr>
          <p:cNvPr id="12" name="Text 4"/>
          <p:cNvSpPr/>
          <p:nvPr/>
        </p:nvSpPr>
        <p:spPr>
          <a:xfrm>
            <a:off x="1025525" y="4632960"/>
            <a:ext cx="4890770" cy="160464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Score each task against criteria such as repetitiveness, information intensity, time sensitivity, and decision intensity to identify potential AI integration points.</a:t>
            </a:r>
            <a:endParaRPr lang="en-US" sz="1600" dirty="0"/>
          </a:p>
        </p:txBody>
      </p:sp>
      <p:sp>
        <p:nvSpPr>
          <p:cNvPr id="13" name="Text 5"/>
          <p:cNvSpPr/>
          <p:nvPr/>
        </p:nvSpPr>
        <p:spPr>
          <a:xfrm>
            <a:off x="6286500" y="1839595"/>
            <a:ext cx="4595495" cy="266700"/>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Flag High-Potential Tasks</a:t>
            </a:r>
            <a:endParaRPr lang="en-US" sz="1600" dirty="0"/>
          </a:p>
        </p:txBody>
      </p:sp>
      <p:sp>
        <p:nvSpPr>
          <p:cNvPr id="14" name="Text 6"/>
          <p:cNvSpPr/>
          <p:nvPr/>
        </p:nvSpPr>
        <p:spPr>
          <a:xfrm>
            <a:off x="6205220" y="2156460"/>
            <a:ext cx="4890770" cy="160464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Flag tasks that meet two or more criteria as high-potential candidates for AI integration, ensuring efficient use of technology.</a:t>
            </a:r>
            <a:endParaRPr lang="en-US" sz="1600" dirty="0"/>
          </a:p>
        </p:txBody>
      </p:sp>
      <p:sp>
        <p:nvSpPr>
          <p:cNvPr id="15" name="Text 7"/>
          <p:cNvSpPr/>
          <p:nvPr/>
        </p:nvSpPr>
        <p:spPr>
          <a:xfrm>
            <a:off x="6286500" y="4316095"/>
            <a:ext cx="4595495" cy="266700"/>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Prioritize Integration</a:t>
            </a:r>
            <a:endParaRPr lang="en-US" sz="1600" dirty="0"/>
          </a:p>
        </p:txBody>
      </p:sp>
      <p:sp>
        <p:nvSpPr>
          <p:cNvPr id="16" name="Text 8"/>
          <p:cNvSpPr/>
          <p:nvPr/>
        </p:nvSpPr>
        <p:spPr>
          <a:xfrm>
            <a:off x="6205220" y="4632960"/>
            <a:ext cx="4890770" cy="160464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Prioritize tasks for AI integration based on their potential impact, focusing on those that will free up the most cognitive capacity for complex problem-solving.</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3-d2r9b19e3tpg8rchv0fg.jpeg"/>
          <p:cNvPicPr>
            <a:picLocks noChangeAspect="1"/>
          </p:cNvPicPr>
          <p:nvPr/>
        </p:nvPicPr>
        <p:blipFill>
          <a:blip r:embed="rId3"/>
          <a:stretch>
            <a:fillRect/>
          </a:stretch>
        </p:blipFill>
        <p:spPr>
          <a:xfrm flipH="1">
            <a:off x="1056887" y="4054431"/>
            <a:ext cx="10418967" cy="2109399"/>
          </a:xfrm>
          <a:prstGeom prst="rect">
            <a:avLst/>
          </a:prstGeom>
        </p:spPr>
      </p:pic>
      <p:pic>
        <p:nvPicPr>
          <p:cNvPr id="3" name="Image 1" descr="https://kimi-img.moonshot.cn/pub/slides/slides_tmpl/image/25-09-02-14:58:14-d2r9b1he3tpg8rchv0g0.jpeg"/>
          <p:cNvPicPr>
            <a:picLocks noChangeAspect="1"/>
          </p:cNvPicPr>
          <p:nvPr/>
        </p:nvPicPr>
        <p:blipFill>
          <a:blip r:embed="rId4"/>
          <a:stretch>
            <a:fillRect/>
          </a:stretch>
        </p:blipFill>
        <p:spPr>
          <a:xfrm>
            <a:off x="1094987" y="1831236"/>
            <a:ext cx="10418967" cy="2109399"/>
          </a:xfrm>
          <a:prstGeom prst="rect">
            <a:avLst/>
          </a:prstGeom>
        </p:spPr>
      </p:pic>
      <p:pic>
        <p:nvPicPr>
          <p:cNvPr id="4" name="Image 2" descr="https://kimi-img.moonshot.cn/pub/slides/slides_tmpl/image/25-09-02-14:58:14-d2r9b1he3tpg8rchv0hg.png"/>
          <p:cNvPicPr>
            <a:picLocks noChangeAspect="1"/>
          </p:cNvPicPr>
          <p:nvPr/>
        </p:nvPicPr>
        <p:blipFill>
          <a:blip r:embed="rId5"/>
          <a:srcRect t="19512" b="19512"/>
          <a:stretch/>
        </p:blipFill>
        <p:spPr>
          <a:xfrm>
            <a:off x="822325" y="1951326"/>
            <a:ext cx="3124200" cy="1881415"/>
          </a:xfrm>
          <a:prstGeom prst="rect">
            <a:avLst/>
          </a:prstGeom>
        </p:spPr>
      </p:pic>
      <p:pic>
        <p:nvPicPr>
          <p:cNvPr id="5" name="Image 3" descr="https://kimi-img.moonshot.cn/pub/slides/slides_tmpl/image/25-09-02-14:58:14-d2r9b1he3tpg8rchv0i0.png"/>
          <p:cNvPicPr>
            <a:picLocks noChangeAspect="1"/>
          </p:cNvPicPr>
          <p:nvPr/>
        </p:nvPicPr>
        <p:blipFill>
          <a:blip r:embed="rId6"/>
          <a:srcRect t="19512" b="19512"/>
          <a:stretch/>
        </p:blipFill>
        <p:spPr>
          <a:xfrm>
            <a:off x="1204687" y="4156929"/>
            <a:ext cx="3124200" cy="1875520"/>
          </a:xfrm>
          <a:prstGeom prst="rect">
            <a:avLst/>
          </a:prstGeom>
        </p:spPr>
      </p:pic>
      <p:pic>
        <p:nvPicPr>
          <p:cNvPr id="6" name="Image 4" descr="https://kimi-img.moonshot.cn/pub/slides/slides_tmpl/image/25-09-02-14:58:07-d2r9avpe3tpg8rchuvo0.png"/>
          <p:cNvPicPr>
            <a:picLocks noChangeAspect="1"/>
          </p:cNvPicPr>
          <p:nvPr/>
        </p:nvPicPr>
        <p:blipFill>
          <a:blip r:embed="rId7"/>
          <a:stretch>
            <a:fillRect/>
          </a:stretch>
        </p:blipFill>
        <p:spPr>
          <a:xfrm rot="1380000" flipH="1">
            <a:off x="9834774" y="337422"/>
            <a:ext cx="1563711" cy="1399110"/>
          </a:xfrm>
          <a:prstGeom prst="rect">
            <a:avLst/>
          </a:prstGeom>
        </p:spPr>
      </p:pic>
      <p:pic>
        <p:nvPicPr>
          <p:cNvPr id="7" name="Image 5" descr="https://kimi-img.moonshot.cn/pub/slides/slides_tmpl/image/25-09-02-14:58:14-d2r9b1he3tpg8rchv0gg.png"/>
          <p:cNvPicPr>
            <a:picLocks noChangeAspect="1"/>
          </p:cNvPicPr>
          <p:nvPr/>
        </p:nvPicPr>
        <p:blipFill>
          <a:blip r:embed="rId8"/>
          <a:stretch>
            <a:fillRect/>
          </a:stretch>
        </p:blipFill>
        <p:spPr>
          <a:xfrm>
            <a:off x="716358" y="6258322"/>
            <a:ext cx="10759284" cy="347323"/>
          </a:xfrm>
          <a:prstGeom prst="rect">
            <a:avLst/>
          </a:prstGeom>
        </p:spPr>
      </p:pic>
      <p:pic>
        <p:nvPicPr>
          <p:cNvPr id="8" name="Image 6" descr="https://kimi-img.moonshot.cn/pub/slides/slides_tmpl/image/25-09-02-14:58:10-d2r9b0he3tpg8rchv00g.png"/>
          <p:cNvPicPr>
            <a:picLocks noChangeAspect="1"/>
          </p:cNvPicPr>
          <p:nvPr/>
        </p:nvPicPr>
        <p:blipFill>
          <a:blip r:embed="rId9"/>
          <a:stretch>
            <a:fillRect/>
          </a:stretch>
        </p:blipFill>
        <p:spPr>
          <a:xfrm rot="16680000">
            <a:off x="625943" y="-292917"/>
            <a:ext cx="410596" cy="1637554"/>
          </a:xfrm>
          <a:prstGeom prst="rect">
            <a:avLst/>
          </a:prstGeom>
        </p:spPr>
      </p:pic>
      <p:sp>
        <p:nvSpPr>
          <p:cNvPr id="9" name="Text 0"/>
          <p:cNvSpPr/>
          <p:nvPr/>
        </p:nvSpPr>
        <p:spPr>
          <a:xfrm>
            <a:off x="542215" y="867447"/>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Prioritize High-Impact AI Wins</a:t>
            </a:r>
            <a:endParaRPr lang="en-US" sz="1600" dirty="0"/>
          </a:p>
        </p:txBody>
      </p:sp>
      <p:sp>
        <p:nvSpPr>
          <p:cNvPr id="10" name="Text 1"/>
          <p:cNvSpPr/>
          <p:nvPr/>
        </p:nvSpPr>
        <p:spPr>
          <a:xfrm>
            <a:off x="4160520" y="2304415"/>
            <a:ext cx="673735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Link Tasks to Tools</a:t>
            </a:r>
            <a:endParaRPr lang="en-US" sz="1600" dirty="0"/>
          </a:p>
        </p:txBody>
      </p:sp>
      <p:sp>
        <p:nvSpPr>
          <p:cNvPr id="11" name="Text 2"/>
          <p:cNvSpPr/>
          <p:nvPr/>
        </p:nvSpPr>
        <p:spPr>
          <a:xfrm>
            <a:off x="4041701" y="2611918"/>
            <a:ext cx="7178233"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Link flagged tasks to specific AI tools that can automate or enhance them, ensuring a clear path to implementation and measurable improvements.</a:t>
            </a:r>
            <a:endParaRPr lang="en-US" sz="1600" dirty="0"/>
          </a:p>
        </p:txBody>
      </p:sp>
      <p:sp>
        <p:nvSpPr>
          <p:cNvPr id="12" name="Text 3"/>
          <p:cNvSpPr/>
          <p:nvPr/>
        </p:nvSpPr>
        <p:spPr>
          <a:xfrm>
            <a:off x="4568825" y="4504055"/>
            <a:ext cx="632968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Focus on Quick Victories</a:t>
            </a:r>
            <a:endParaRPr lang="en-US" sz="1600" dirty="0"/>
          </a:p>
        </p:txBody>
      </p:sp>
      <p:sp>
        <p:nvSpPr>
          <p:cNvPr id="13" name="Text 4"/>
          <p:cNvSpPr/>
          <p:nvPr/>
        </p:nvSpPr>
        <p:spPr>
          <a:xfrm>
            <a:off x="4449463" y="4811626"/>
            <a:ext cx="6861087"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Choose quick victories such as automated ticket classification or predictive alerts to demonstrate immediate ROI and build momentum for broader AI adoption.</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08</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Practice Labs</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6-d2r9b21e3tpg8rchv0tg.jpeg"/>
          <p:cNvPicPr>
            <a:picLocks noChangeAspect="1"/>
          </p:cNvPicPr>
          <p:nvPr/>
        </p:nvPicPr>
        <p:blipFill>
          <a:blip r:embed="rId3"/>
          <a:stretch>
            <a:fillRect/>
          </a:stretch>
        </p:blipFill>
        <p:spPr>
          <a:xfrm>
            <a:off x="0" y="17060"/>
            <a:ext cx="12192000" cy="6823880"/>
          </a:xfrm>
          <a:prstGeom prst="rect">
            <a:avLst/>
          </a:prstGeom>
        </p:spPr>
      </p:pic>
      <p:pic>
        <p:nvPicPr>
          <p:cNvPr id="3" name="Image 1" descr="https://kimi-img.moonshot.cn/pub/slides/slides_tmpl/image/25-09-02-14:58:16-d2r9b21e3tpg8rchv0sg.jpeg"/>
          <p:cNvPicPr>
            <a:picLocks noChangeAspect="1"/>
          </p:cNvPicPr>
          <p:nvPr/>
        </p:nvPicPr>
        <p:blipFill>
          <a:blip r:embed="rId4"/>
          <a:stretch>
            <a:fillRect/>
          </a:stretch>
        </p:blipFill>
        <p:spPr>
          <a:xfrm>
            <a:off x="807305" y="1619541"/>
            <a:ext cx="3365284" cy="4840644"/>
          </a:xfrm>
          <a:prstGeom prst="rect">
            <a:avLst/>
          </a:prstGeom>
        </p:spPr>
      </p:pic>
      <p:pic>
        <p:nvPicPr>
          <p:cNvPr id="4" name="Image 2" descr="https://kimi-img.moonshot.cn/pub/slides/slides_tmpl/image/25-09-02-14:58:16-d2r9b21e3tpg8rchv0sg.jpeg"/>
          <p:cNvPicPr>
            <a:picLocks noChangeAspect="1"/>
          </p:cNvPicPr>
          <p:nvPr/>
        </p:nvPicPr>
        <p:blipFill>
          <a:blip r:embed="rId4"/>
          <a:stretch>
            <a:fillRect/>
          </a:stretch>
        </p:blipFill>
        <p:spPr>
          <a:xfrm>
            <a:off x="8120408" y="1619541"/>
            <a:ext cx="3365284" cy="4840644"/>
          </a:xfrm>
          <a:prstGeom prst="rect">
            <a:avLst/>
          </a:prstGeom>
        </p:spPr>
      </p:pic>
      <p:pic>
        <p:nvPicPr>
          <p:cNvPr id="5" name="Image 3" descr="https://kimi-img.moonshot.cn/pub/slides/slides_tmpl/image/25-09-02-14:58:16-d2r9b21e3tpg8rchv0t0.jpeg"/>
          <p:cNvPicPr>
            <a:picLocks noChangeAspect="1"/>
          </p:cNvPicPr>
          <p:nvPr/>
        </p:nvPicPr>
        <p:blipFill>
          <a:blip r:embed="rId5"/>
          <a:stretch>
            <a:fillRect/>
          </a:stretch>
        </p:blipFill>
        <p:spPr>
          <a:xfrm>
            <a:off x="4413358" y="1619541"/>
            <a:ext cx="3365284" cy="4840644"/>
          </a:xfrm>
          <a:prstGeom prst="rect">
            <a:avLst/>
          </a:prstGeom>
        </p:spPr>
      </p:pic>
      <p:sp>
        <p:nvSpPr>
          <p:cNvPr id="6" name="Text 0"/>
          <p:cNvSpPr/>
          <p:nvPr/>
        </p:nvSpPr>
        <p:spPr>
          <a:xfrm>
            <a:off x="542290" y="802005"/>
            <a:ext cx="1058164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Lab One: Password Reset Bot</a:t>
            </a:r>
            <a:endParaRPr lang="en-US" sz="1600" dirty="0"/>
          </a:p>
        </p:txBody>
      </p:sp>
      <p:pic>
        <p:nvPicPr>
          <p:cNvPr id="7" name="Image 4" descr="https://kimi-img.moonshot.cn/pub/slides/slides_tmpl/image/25-09-02-14:58:10-d2r9b0he3tpg8rchv00g.png"/>
          <p:cNvPicPr>
            <a:picLocks noChangeAspect="1"/>
          </p:cNvPicPr>
          <p:nvPr/>
        </p:nvPicPr>
        <p:blipFill>
          <a:blip r:embed="rId6"/>
          <a:stretch>
            <a:fillRect/>
          </a:stretch>
        </p:blipFill>
        <p:spPr>
          <a:xfrm rot="16680000">
            <a:off x="625943" y="-292917"/>
            <a:ext cx="410596" cy="1637554"/>
          </a:xfrm>
          <a:prstGeom prst="rect">
            <a:avLst/>
          </a:prstGeom>
        </p:spPr>
      </p:pic>
      <p:pic>
        <p:nvPicPr>
          <p:cNvPr id="8" name="Image 5" descr="https://kimi-img.moonshot.cn/pub/slides/slides_tmpl/image/25-09-02-14:58:17-d2r9b29e3tpg8rchv0u0.png"/>
          <p:cNvPicPr>
            <a:picLocks noChangeAspect="1"/>
          </p:cNvPicPr>
          <p:nvPr/>
        </p:nvPicPr>
        <p:blipFill>
          <a:blip r:embed="rId7"/>
          <a:srcRect t="31211" b="31211"/>
          <a:stretch/>
        </p:blipFill>
        <p:spPr>
          <a:xfrm>
            <a:off x="834067" y="1648116"/>
            <a:ext cx="3322898" cy="1243938"/>
          </a:xfrm>
          <a:prstGeom prst="rect">
            <a:avLst/>
          </a:prstGeom>
        </p:spPr>
      </p:pic>
      <p:pic>
        <p:nvPicPr>
          <p:cNvPr id="9" name="Image 6" descr="https://kimi-img.moonshot.cn/pub/slides/slides_tmpl/image/25-09-02-14:58:17-d2r9b29e3tpg8rchv0ug.png"/>
          <p:cNvPicPr>
            <a:picLocks noChangeAspect="1"/>
          </p:cNvPicPr>
          <p:nvPr/>
        </p:nvPicPr>
        <p:blipFill>
          <a:blip r:embed="rId8"/>
          <a:srcRect t="31282" b="31282"/>
          <a:stretch/>
        </p:blipFill>
        <p:spPr>
          <a:xfrm>
            <a:off x="4437595" y="1648116"/>
            <a:ext cx="3322898" cy="1243938"/>
          </a:xfrm>
          <a:prstGeom prst="rect">
            <a:avLst/>
          </a:prstGeom>
        </p:spPr>
      </p:pic>
      <p:pic>
        <p:nvPicPr>
          <p:cNvPr id="10" name="Image 7" descr="https://kimi-img.moonshot.cn/pub/slides/slides_tmpl/image/25-09-02-14:58:17-d2r9b29e3tpg8rchv0v0.png"/>
          <p:cNvPicPr>
            <a:picLocks noChangeAspect="1"/>
          </p:cNvPicPr>
          <p:nvPr/>
        </p:nvPicPr>
        <p:blipFill>
          <a:blip r:embed="rId9"/>
          <a:srcRect t="31282" b="31282"/>
          <a:stretch/>
        </p:blipFill>
        <p:spPr>
          <a:xfrm>
            <a:off x="8149964" y="1648116"/>
            <a:ext cx="3322898" cy="1243938"/>
          </a:xfrm>
          <a:prstGeom prst="rect">
            <a:avLst/>
          </a:prstGeom>
        </p:spPr>
      </p:pic>
      <p:sp>
        <p:nvSpPr>
          <p:cNvPr id="11" name="Text 1"/>
          <p:cNvSpPr/>
          <p:nvPr/>
        </p:nvSpPr>
        <p:spPr>
          <a:xfrm>
            <a:off x="1115467" y="3057723"/>
            <a:ext cx="2172166"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Design Chatbot Flow</a:t>
            </a:r>
            <a:endParaRPr lang="en-US" sz="1600" dirty="0"/>
          </a:p>
        </p:txBody>
      </p:sp>
      <p:sp>
        <p:nvSpPr>
          <p:cNvPr id="12" name="Text 2"/>
          <p:cNvSpPr/>
          <p:nvPr/>
        </p:nvSpPr>
        <p:spPr>
          <a:xfrm>
            <a:off x="1031848" y="3641704"/>
            <a:ext cx="285934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Design a chatbot flow using AI tools like Ada or Freshservice to handle password reset requests, ensuring secure and efficient user authentication.</a:t>
            </a:r>
            <a:endParaRPr lang="en-US" sz="1600" dirty="0"/>
          </a:p>
        </p:txBody>
      </p:sp>
      <p:sp>
        <p:nvSpPr>
          <p:cNvPr id="13" name="Text 3"/>
          <p:cNvSpPr/>
          <p:nvPr/>
        </p:nvSpPr>
        <p:spPr>
          <a:xfrm>
            <a:off x="4718995" y="3057723"/>
            <a:ext cx="2172166"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Draft User Instructions</a:t>
            </a:r>
            <a:endParaRPr lang="en-US" sz="1600" dirty="0"/>
          </a:p>
        </p:txBody>
      </p:sp>
      <p:sp>
        <p:nvSpPr>
          <p:cNvPr id="14" name="Text 4"/>
          <p:cNvSpPr/>
          <p:nvPr/>
        </p:nvSpPr>
        <p:spPr>
          <a:xfrm>
            <a:off x="4635376" y="3641704"/>
            <a:ext cx="285934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Draft clear and secure user instructions for password reset processes, ensuring users can complete the task independently and reducing ticket volume.</a:t>
            </a:r>
            <a:endParaRPr lang="en-US" sz="1600" dirty="0"/>
          </a:p>
        </p:txBody>
      </p:sp>
      <p:sp>
        <p:nvSpPr>
          <p:cNvPr id="15" name="Text 5"/>
          <p:cNvSpPr/>
          <p:nvPr/>
        </p:nvSpPr>
        <p:spPr>
          <a:xfrm>
            <a:off x="8431364" y="3057723"/>
            <a:ext cx="2172166"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Measure Impact</a:t>
            </a:r>
            <a:endParaRPr lang="en-US" sz="1600" dirty="0"/>
          </a:p>
        </p:txBody>
      </p:sp>
      <p:sp>
        <p:nvSpPr>
          <p:cNvPr id="16" name="Text 6"/>
          <p:cNvSpPr/>
          <p:nvPr/>
        </p:nvSpPr>
        <p:spPr>
          <a:xfrm>
            <a:off x="8347745" y="3641704"/>
            <a:ext cx="2859341"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Measure the impact of the password reset bot on ticket volume and user satisfaction, ensuring continuous improvement and compliance with security standards.</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4-d2r9b1he3tpg8rchv0h0.png"/>
          <p:cNvPicPr>
            <a:picLocks noChangeAspect="1"/>
          </p:cNvPicPr>
          <p:nvPr/>
        </p:nvPicPr>
        <p:blipFill>
          <a:blip r:embed="rId3"/>
          <a:srcRect l="8264" r="11149" b="2884"/>
          <a:stretch/>
        </p:blipFill>
        <p:spPr>
          <a:xfrm>
            <a:off x="6500631" y="-751"/>
            <a:ext cx="5691369" cy="6858751"/>
          </a:xfrm>
          <a:prstGeom prst="rect">
            <a:avLst/>
          </a:prstGeom>
        </p:spPr>
      </p:pic>
      <p:pic>
        <p:nvPicPr>
          <p:cNvPr id="3" name="Image 1" descr="https://kimi-img.moonshot.cn/pub/slides/slides_tmpl/image/25-09-02-14:58:12-d2r9b11e3tpg8rchv05g.png"/>
          <p:cNvPicPr>
            <a:picLocks noChangeAspect="1"/>
          </p:cNvPicPr>
          <p:nvPr/>
        </p:nvPicPr>
        <p:blipFill>
          <a:blip r:embed="rId4"/>
          <a:stretch>
            <a:fillRect/>
          </a:stretch>
        </p:blipFill>
        <p:spPr>
          <a:xfrm>
            <a:off x="1168346" y="5544836"/>
            <a:ext cx="6971899" cy="833120"/>
          </a:xfrm>
          <a:prstGeom prst="rect">
            <a:avLst/>
          </a:prstGeom>
        </p:spPr>
      </p:pic>
      <p:pic>
        <p:nvPicPr>
          <p:cNvPr id="4" name="Image 2" descr="https://kimi-img.moonshot.cn/pub/slides/slides_tmpl/image/25-09-02-14:58:06-d2r9avhe3tpg8rchuvf0.png"/>
          <p:cNvPicPr>
            <a:picLocks noChangeAspect="1"/>
          </p:cNvPicPr>
          <p:nvPr/>
        </p:nvPicPr>
        <p:blipFill>
          <a:blip r:embed="rId5"/>
          <a:stretch>
            <a:fillRect/>
          </a:stretch>
        </p:blipFill>
        <p:spPr>
          <a:xfrm rot="21060000">
            <a:off x="5750262" y="1691619"/>
            <a:ext cx="1396158" cy="1396158"/>
          </a:xfrm>
          <a:prstGeom prst="rect">
            <a:avLst/>
          </a:prstGeom>
        </p:spPr>
      </p:pic>
      <p:pic>
        <p:nvPicPr>
          <p:cNvPr id="5" name="Image 3" descr="https://kimi-img.moonshot.cn/pub/slides/slides_tmpl/image/25-09-02-14:58:10-d2r9b0he3tpg8rchv00g.png"/>
          <p:cNvPicPr>
            <a:picLocks noChangeAspect="1"/>
          </p:cNvPicPr>
          <p:nvPr/>
        </p:nvPicPr>
        <p:blipFill>
          <a:blip r:embed="rId6"/>
          <a:stretch>
            <a:fillRect/>
          </a:stretch>
        </p:blipFill>
        <p:spPr>
          <a:xfrm rot="16680000">
            <a:off x="625943" y="-292917"/>
            <a:ext cx="410596" cy="1637554"/>
          </a:xfrm>
          <a:prstGeom prst="rect">
            <a:avLst/>
          </a:prstGeom>
        </p:spPr>
      </p:pic>
      <p:sp>
        <p:nvSpPr>
          <p:cNvPr id="6" name="Text 0"/>
          <p:cNvSpPr/>
          <p:nvPr/>
        </p:nvSpPr>
        <p:spPr>
          <a:xfrm>
            <a:off x="542290" y="867410"/>
            <a:ext cx="5957570" cy="833120"/>
          </a:xfrm>
          <a:prstGeom prst="rect">
            <a:avLst/>
          </a:prstGeom>
          <a:noFill/>
          <a:ln/>
        </p:spPr>
        <p:txBody>
          <a:bodyPr wrap="square" lIns="91440" tIns="45720" rIns="91440" bIns="45720" rtlCol="0" anchor="t"/>
          <a:lstStyle/>
          <a:p>
            <a:pPr algn="just">
              <a:lnSpc>
                <a:spcPct val="100000"/>
              </a:lnSpc>
            </a:pPr>
            <a:r>
              <a:rPr lang="en-US" sz="3200" b="1" dirty="0">
                <a:solidFill>
                  <a:srgbClr val="000000"/>
                </a:solidFill>
                <a:latin typeface="MiSans" pitchFamily="34" charset="0"/>
                <a:ea typeface="MiSans" pitchFamily="34" charset="-122"/>
                <a:cs typeface="MiSans" pitchFamily="34" charset="-120"/>
              </a:rPr>
              <a:t>Lab Two: Ticket Summarization</a:t>
            </a:r>
            <a:endParaRPr lang="en-US" sz="1600" dirty="0"/>
          </a:p>
        </p:txBody>
      </p:sp>
      <p:sp>
        <p:nvSpPr>
          <p:cNvPr id="7" name="Text 1"/>
          <p:cNvSpPr/>
          <p:nvPr/>
        </p:nvSpPr>
        <p:spPr>
          <a:xfrm>
            <a:off x="777875" y="2999105"/>
            <a:ext cx="585343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Generate Ticket Summaries</a:t>
            </a:r>
            <a:endParaRPr lang="en-US" sz="1600" dirty="0"/>
          </a:p>
        </p:txBody>
      </p:sp>
      <p:sp>
        <p:nvSpPr>
          <p:cNvPr id="8" name="Text 2"/>
          <p:cNvSpPr/>
          <p:nvPr/>
        </p:nvSpPr>
        <p:spPr>
          <a:xfrm>
            <a:off x="736600" y="3386455"/>
            <a:ext cx="522097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Use AI tools like Zendesk AI or ChatGPT to generate concise summaries of lengthy chat logs, highlighting key points and identifying escalation needs.</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5-d2r9b1pe3tpg8rchv0l0.jpeg"/>
          <p:cNvPicPr>
            <a:picLocks noChangeAspect="1"/>
          </p:cNvPicPr>
          <p:nvPr/>
        </p:nvPicPr>
        <p:blipFill>
          <a:blip r:embed="rId3"/>
          <a:stretch>
            <a:fillRect/>
          </a:stretch>
        </p:blipFill>
        <p:spPr>
          <a:xfrm>
            <a:off x="8118691" y="1927215"/>
            <a:ext cx="3365284" cy="4298053"/>
          </a:xfrm>
          <a:prstGeom prst="rect">
            <a:avLst/>
          </a:prstGeom>
        </p:spPr>
      </p:pic>
      <p:sp>
        <p:nvSpPr>
          <p:cNvPr id="3" name="Text 0"/>
          <p:cNvSpPr/>
          <p:nvPr/>
        </p:nvSpPr>
        <p:spPr>
          <a:xfrm>
            <a:off x="542215" y="867447"/>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Lab Three: Predictive Alert</a:t>
            </a:r>
            <a:endParaRPr lang="en-US" sz="1600" dirty="0"/>
          </a:p>
        </p:txBody>
      </p:sp>
      <p:pic>
        <p:nvPicPr>
          <p:cNvPr id="4" name="Image 1" descr="https://kimi-img.moonshot.cn/pub/slides/slides_tmpl/image/25-09-02-14:58:15-d2r9b1pe3tpg8rchv0lg.jpeg"/>
          <p:cNvPicPr>
            <a:picLocks noChangeAspect="1"/>
          </p:cNvPicPr>
          <p:nvPr/>
        </p:nvPicPr>
        <p:blipFill>
          <a:blip r:embed="rId4"/>
          <a:stretch>
            <a:fillRect/>
          </a:stretch>
        </p:blipFill>
        <p:spPr>
          <a:xfrm>
            <a:off x="4574775" y="1927215"/>
            <a:ext cx="3365284" cy="4298053"/>
          </a:xfrm>
          <a:prstGeom prst="rect">
            <a:avLst/>
          </a:prstGeom>
        </p:spPr>
      </p:pic>
      <p:pic>
        <p:nvPicPr>
          <p:cNvPr id="5" name="Image 2" descr="https://kimi-img.moonshot.cn/pub/slides/slides_tmpl/image/25-09-02-14:58:10-d2r9b0he3tpg8rchv00g.png"/>
          <p:cNvPicPr>
            <a:picLocks noChangeAspect="1"/>
          </p:cNvPicPr>
          <p:nvPr/>
        </p:nvPicPr>
        <p:blipFill>
          <a:blip r:embed="rId5"/>
          <a:stretch>
            <a:fillRect/>
          </a:stretch>
        </p:blipFill>
        <p:spPr>
          <a:xfrm rot="16680000">
            <a:off x="625943" y="-292917"/>
            <a:ext cx="410596" cy="1637554"/>
          </a:xfrm>
          <a:prstGeom prst="rect">
            <a:avLst/>
          </a:prstGeom>
        </p:spPr>
      </p:pic>
      <p:pic>
        <p:nvPicPr>
          <p:cNvPr id="6" name="Image 3" descr="https://kimi-img.moonshot.cn/pub/slides/slides_tmpl/image/25-09-02-14:58:16-d2r9b21e3tpg8rchv0p0.png"/>
          <p:cNvPicPr>
            <a:picLocks noChangeAspect="1"/>
          </p:cNvPicPr>
          <p:nvPr/>
        </p:nvPicPr>
        <p:blipFill>
          <a:blip r:embed="rId6"/>
          <a:srcRect b="52438"/>
          <a:stretch/>
        </p:blipFill>
        <p:spPr>
          <a:xfrm>
            <a:off x="802212" y="1948542"/>
            <a:ext cx="3616245" cy="2069275"/>
          </a:xfrm>
          <a:prstGeom prst="rect">
            <a:avLst/>
          </a:prstGeom>
        </p:spPr>
      </p:pic>
      <p:pic>
        <p:nvPicPr>
          <p:cNvPr id="7" name="Image 4" descr="https://kimi-img.moonshot.cn/pub/slides/slides_tmpl/image/25-09-02-14:58:16-d2r9b21e3tpg8rchv0r0.png"/>
          <p:cNvPicPr>
            <a:picLocks noChangeAspect="1"/>
          </p:cNvPicPr>
          <p:nvPr/>
        </p:nvPicPr>
        <p:blipFill>
          <a:blip r:embed="rId7"/>
          <a:srcRect t="58628" r="27700"/>
          <a:stretch/>
        </p:blipFill>
        <p:spPr>
          <a:xfrm>
            <a:off x="802212" y="4155993"/>
            <a:ext cx="3616245" cy="2069275"/>
          </a:xfrm>
          <a:prstGeom prst="rect">
            <a:avLst/>
          </a:prstGeom>
        </p:spPr>
      </p:pic>
      <p:pic>
        <p:nvPicPr>
          <p:cNvPr id="8" name="Image 5" descr="https://kimi-img.moonshot.cn/pub/slides/slides_tmpl/image/25-09-02-14:58:15-d2r9b1pe3tpg8rchv0n0.png"/>
          <p:cNvPicPr>
            <a:picLocks noChangeAspect="1"/>
          </p:cNvPicPr>
          <p:nvPr/>
        </p:nvPicPr>
        <p:blipFill>
          <a:blip r:embed="rId8"/>
          <a:stretch>
            <a:fillRect/>
          </a:stretch>
        </p:blipFill>
        <p:spPr>
          <a:xfrm>
            <a:off x="1679429" y="5839318"/>
            <a:ext cx="8291621" cy="648559"/>
          </a:xfrm>
          <a:prstGeom prst="rect">
            <a:avLst/>
          </a:prstGeom>
        </p:spPr>
      </p:pic>
      <p:pic>
        <p:nvPicPr>
          <p:cNvPr id="9" name="Image 6" descr="https://kimi-img.moonshot.cn/pub/slides/slides_tmpl/image/25-09-02-14:58:15-d2r9b1pe3tpg8rchv0ng.jpeg"/>
          <p:cNvPicPr>
            <a:picLocks noChangeAspect="1"/>
          </p:cNvPicPr>
          <p:nvPr/>
        </p:nvPicPr>
        <p:blipFill>
          <a:blip r:embed="rId9"/>
          <a:stretch>
            <a:fillRect/>
          </a:stretch>
        </p:blipFill>
        <p:spPr>
          <a:xfrm>
            <a:off x="790575" y="1951094"/>
            <a:ext cx="3615241" cy="2066723"/>
          </a:xfrm>
          <a:prstGeom prst="rect">
            <a:avLst/>
          </a:prstGeom>
        </p:spPr>
      </p:pic>
      <p:sp>
        <p:nvSpPr>
          <p:cNvPr id="10" name="Text 1"/>
          <p:cNvSpPr/>
          <p:nvPr/>
        </p:nvSpPr>
        <p:spPr>
          <a:xfrm>
            <a:off x="4884420" y="2470150"/>
            <a:ext cx="2740660"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Configure Predictive Alerts</a:t>
            </a:r>
            <a:endParaRPr lang="en-US" sz="1600" dirty="0"/>
          </a:p>
        </p:txBody>
      </p:sp>
      <p:sp>
        <p:nvSpPr>
          <p:cNvPr id="11" name="Text 2"/>
          <p:cNvSpPr/>
          <p:nvPr/>
        </p:nvSpPr>
        <p:spPr>
          <a:xfrm>
            <a:off x="4804202" y="3217432"/>
            <a:ext cx="285934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Configure AI tools like Datadog AI or Splunk AI to predict potential system failures based on server metrics, ensuring proactive incident management.</a:t>
            </a:r>
            <a:endParaRPr lang="en-US" sz="1600" dirty="0"/>
          </a:p>
        </p:txBody>
      </p:sp>
      <p:sp>
        <p:nvSpPr>
          <p:cNvPr id="12" name="Text 3"/>
          <p:cNvSpPr/>
          <p:nvPr/>
        </p:nvSpPr>
        <p:spPr>
          <a:xfrm>
            <a:off x="8453755" y="2470150"/>
            <a:ext cx="2740660" cy="645517"/>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Automate Ticket Generation</a:t>
            </a:r>
            <a:endParaRPr lang="en-US" sz="1600" dirty="0"/>
          </a:p>
        </p:txBody>
      </p:sp>
      <p:sp>
        <p:nvSpPr>
          <p:cNvPr id="13" name="Text 4"/>
          <p:cNvSpPr/>
          <p:nvPr/>
        </p:nvSpPr>
        <p:spPr>
          <a:xfrm>
            <a:off x="8373571" y="3217432"/>
            <a:ext cx="285934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Automate the generation of incident tickets with recommended actions, ensuring swift response and improved SLA compliance.</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09</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Ethics &amp; Recap</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6-d2r9avhe3tpg8rchuvi0.jpeg"/>
          <p:cNvPicPr>
            <a:picLocks noChangeAspect="1"/>
          </p:cNvPicPr>
          <p:nvPr/>
        </p:nvPicPr>
        <p:blipFill>
          <a:blip r:embed="rId3"/>
          <a:stretch>
            <a:fillRect/>
          </a:stretch>
        </p:blipFill>
        <p:spPr>
          <a:xfrm>
            <a:off x="5979542" y="3001668"/>
            <a:ext cx="5560034" cy="926672"/>
          </a:xfrm>
          <a:prstGeom prst="rect">
            <a:avLst/>
          </a:prstGeom>
        </p:spPr>
      </p:pic>
      <p:pic>
        <p:nvPicPr>
          <p:cNvPr id="3" name="Image 1" descr="https://kimi-img.moonshot.cn/pub/slides/slides_tmpl/image/25-09-02-14:58:06-d2r9avhe3tpg8rchuvi0.jpeg"/>
          <p:cNvPicPr>
            <a:picLocks noChangeAspect="1"/>
          </p:cNvPicPr>
          <p:nvPr/>
        </p:nvPicPr>
        <p:blipFill>
          <a:blip r:embed="rId3"/>
          <a:stretch>
            <a:fillRect/>
          </a:stretch>
        </p:blipFill>
        <p:spPr>
          <a:xfrm>
            <a:off x="5979542" y="4127406"/>
            <a:ext cx="5560034" cy="926672"/>
          </a:xfrm>
          <a:prstGeom prst="rect">
            <a:avLst/>
          </a:prstGeom>
        </p:spPr>
      </p:pic>
      <p:pic>
        <p:nvPicPr>
          <p:cNvPr id="4" name="Image 2" descr="https://kimi-img.moonshot.cn/pub/slides/slides_tmpl/image/25-09-02-14:58:06-d2r9avhe3tpg8rchuvj0.jpeg"/>
          <p:cNvPicPr>
            <a:picLocks noChangeAspect="1"/>
          </p:cNvPicPr>
          <p:nvPr/>
        </p:nvPicPr>
        <p:blipFill>
          <a:blip r:embed="rId4"/>
          <a:stretch>
            <a:fillRect/>
          </a:stretch>
        </p:blipFill>
        <p:spPr>
          <a:xfrm>
            <a:off x="5979542" y="1834891"/>
            <a:ext cx="5560034" cy="926672"/>
          </a:xfrm>
          <a:prstGeom prst="rect">
            <a:avLst/>
          </a:prstGeom>
        </p:spPr>
      </p:pic>
      <p:pic>
        <p:nvPicPr>
          <p:cNvPr id="5" name="Image 3" descr="https://kimi-img.moonshot.cn/pub/slides/slides_tmpl/image/25-09-02-14:58:07-d2r9avpe3tpg8rchuvmg.jpg"/>
          <p:cNvPicPr>
            <a:picLocks noChangeAspect="1"/>
          </p:cNvPicPr>
          <p:nvPr/>
        </p:nvPicPr>
        <p:blipFill>
          <a:blip r:embed="rId5"/>
          <a:stretch>
            <a:fillRect/>
          </a:stretch>
        </p:blipFill>
        <p:spPr>
          <a:xfrm>
            <a:off x="-5991" y="0"/>
            <a:ext cx="5267401" cy="6181880"/>
          </a:xfrm>
          <a:prstGeom prst="rect">
            <a:avLst/>
          </a:prstGeom>
        </p:spPr>
      </p:pic>
      <p:pic>
        <p:nvPicPr>
          <p:cNvPr id="6" name="Image 4" descr="https://kimi-img.moonshot.cn/pub/slides/slides_tmpl/image/25-09-02-14:58:05-d2r9av9e3tpg8rchuvb0.png"/>
          <p:cNvPicPr>
            <a:picLocks noChangeAspect="1"/>
          </p:cNvPicPr>
          <p:nvPr/>
        </p:nvPicPr>
        <p:blipFill>
          <a:blip r:embed="rId6"/>
          <a:stretch>
            <a:fillRect/>
          </a:stretch>
        </p:blipFill>
        <p:spPr>
          <a:xfrm rot="4560000" flipH="1" flipV="1">
            <a:off x="7563688" y="2754138"/>
            <a:ext cx="1419225" cy="5692673"/>
          </a:xfrm>
          <a:prstGeom prst="rect">
            <a:avLst/>
          </a:prstGeom>
        </p:spPr>
      </p:pic>
      <p:pic>
        <p:nvPicPr>
          <p:cNvPr id="7" name="Image 5" descr="https://kimi-img.moonshot.cn/pub/slides/slides_tmpl/image/25-09-02-14:58:08-d2r9b01e3tpg8rchuvqg.png"/>
          <p:cNvPicPr>
            <a:picLocks noChangeAspect="1"/>
          </p:cNvPicPr>
          <p:nvPr/>
        </p:nvPicPr>
        <p:blipFill>
          <a:blip r:embed="rId7"/>
          <a:srcRect l="8465" r="27367" b="44769"/>
          <a:stretch/>
        </p:blipFill>
        <p:spPr>
          <a:xfrm>
            <a:off x="1519697" y="3192061"/>
            <a:ext cx="3984165" cy="3429298"/>
          </a:xfrm>
          <a:prstGeom prst="rect">
            <a:avLst/>
          </a:prstGeom>
        </p:spPr>
      </p:pic>
      <p:pic>
        <p:nvPicPr>
          <p:cNvPr id="8" name="Image 6" descr="https://kimi-img.moonshot.cn/pub/slides/slides_tmpl/image/25-09-02-14:58:06-d2r9avhe3tpg8rchuvdg.png"/>
          <p:cNvPicPr>
            <a:picLocks noChangeAspect="1"/>
          </p:cNvPicPr>
          <p:nvPr/>
        </p:nvPicPr>
        <p:blipFill>
          <a:blip r:embed="rId8"/>
          <a:stretch>
            <a:fillRect/>
          </a:stretch>
        </p:blipFill>
        <p:spPr>
          <a:xfrm rot="21420000">
            <a:off x="228599" y="972103"/>
            <a:ext cx="3400317" cy="472086"/>
          </a:xfrm>
          <a:prstGeom prst="rect">
            <a:avLst/>
          </a:prstGeom>
        </p:spPr>
      </p:pic>
      <p:pic>
        <p:nvPicPr>
          <p:cNvPr id="9" name="Image 7" descr="https://kimi-img.moonshot.cn/pub/slides/slides_tmpl/image/25-09-02-14:58:08-d2r9b01e3tpg8rchuvp0.jpg"/>
          <p:cNvPicPr>
            <a:picLocks noChangeAspect="1"/>
          </p:cNvPicPr>
          <p:nvPr/>
        </p:nvPicPr>
        <p:blipFill>
          <a:blip r:embed="rId9"/>
          <a:srcRect l="47081" t="8320" r="1635" b="44240"/>
          <a:stretch/>
        </p:blipFill>
        <p:spPr>
          <a:xfrm>
            <a:off x="219767" y="1788996"/>
            <a:ext cx="2590418" cy="2399729"/>
          </a:xfrm>
          <a:prstGeom prst="rect">
            <a:avLst/>
          </a:prstGeom>
        </p:spPr>
      </p:pic>
      <p:pic>
        <p:nvPicPr>
          <p:cNvPr id="10" name="Image 8" descr="https://kimi-img.moonshot.cn/pub/slides/slides_tmpl/image/25-09-02-14:58:06-d2r9avhe3tpg8rchuvfg.png"/>
          <p:cNvPicPr>
            <a:picLocks noChangeAspect="1"/>
          </p:cNvPicPr>
          <p:nvPr/>
        </p:nvPicPr>
        <p:blipFill>
          <a:blip r:embed="rId10"/>
          <a:stretch>
            <a:fillRect/>
          </a:stretch>
        </p:blipFill>
        <p:spPr>
          <a:xfrm rot="15840000">
            <a:off x="6440958" y="475293"/>
            <a:ext cx="569357" cy="2270730"/>
          </a:xfrm>
          <a:prstGeom prst="rect">
            <a:avLst/>
          </a:prstGeom>
        </p:spPr>
      </p:pic>
      <p:pic>
        <p:nvPicPr>
          <p:cNvPr id="11" name="Image 9" descr="https://kimi-img.moonshot.cn/pub/slides/slides_tmpl/image/25-09-02-14:58:06-d2r9avhe3tpg8rchuvk0.jpeg"/>
          <p:cNvPicPr>
            <a:picLocks noChangeAspect="1"/>
          </p:cNvPicPr>
          <p:nvPr/>
        </p:nvPicPr>
        <p:blipFill>
          <a:blip r:embed="rId11"/>
          <a:stretch>
            <a:fillRect/>
          </a:stretch>
        </p:blipFill>
        <p:spPr>
          <a:xfrm>
            <a:off x="2077859" y="6531445"/>
            <a:ext cx="10114141" cy="323116"/>
          </a:xfrm>
          <a:prstGeom prst="rect">
            <a:avLst/>
          </a:prstGeom>
        </p:spPr>
      </p:pic>
      <p:pic>
        <p:nvPicPr>
          <p:cNvPr id="12" name="Image 10" descr="https://kimi-img.moonshot.cn/pub/slides/slides_tmpl/image/25-09-02-14:58:07-d2r9avpe3tpg8rchuvkg.jpeg"/>
          <p:cNvPicPr>
            <a:picLocks noChangeAspect="1"/>
          </p:cNvPicPr>
          <p:nvPr/>
        </p:nvPicPr>
        <p:blipFill>
          <a:blip r:embed="rId12"/>
          <a:stretch>
            <a:fillRect/>
          </a:stretch>
        </p:blipFill>
        <p:spPr>
          <a:xfrm>
            <a:off x="8703995" y="-2753"/>
            <a:ext cx="3475021" cy="591363"/>
          </a:xfrm>
          <a:prstGeom prst="rect">
            <a:avLst/>
          </a:prstGeom>
        </p:spPr>
      </p:pic>
      <p:pic>
        <p:nvPicPr>
          <p:cNvPr id="13" name="Image 11" descr="https://kimi-img.moonshot.cn/pub/slides/slides_tmpl/image/25-09-02-14:58:07-d2r9avpe3tpg8rchuvlg.png"/>
          <p:cNvPicPr>
            <a:picLocks noChangeAspect="1"/>
          </p:cNvPicPr>
          <p:nvPr/>
        </p:nvPicPr>
        <p:blipFill>
          <a:blip r:embed="rId13"/>
          <a:srcRect t="21" b="21"/>
          <a:stretch/>
        </p:blipFill>
        <p:spPr>
          <a:xfrm>
            <a:off x="2077720" y="2648585"/>
            <a:ext cx="1480820" cy="1480820"/>
          </a:xfrm>
          <a:prstGeom prst="rect">
            <a:avLst/>
          </a:prstGeom>
        </p:spPr>
      </p:pic>
      <p:sp>
        <p:nvSpPr>
          <p:cNvPr id="14" name="Text 0"/>
          <p:cNvSpPr/>
          <p:nvPr/>
        </p:nvSpPr>
        <p:spPr>
          <a:xfrm rot="2280000">
            <a:off x="2355215" y="3242310"/>
            <a:ext cx="1018540" cy="339090"/>
          </a:xfrm>
          <a:prstGeom prst="rect">
            <a:avLst/>
          </a:prstGeom>
          <a:noFill/>
          <a:ln/>
        </p:spPr>
        <p:txBody>
          <a:bodyPr wrap="square" lIns="0" tIns="0" rIns="0" bIns="0" rtlCol="0" anchor="t"/>
          <a:lstStyle/>
          <a:p>
            <a:pPr algn="just">
              <a:lnSpc>
                <a:spcPct val="100000"/>
              </a:lnSpc>
            </a:pPr>
            <a:r>
              <a:rPr lang="en-US" sz="1900" dirty="0">
                <a:solidFill>
                  <a:srgbClr val="000000"/>
                </a:solidFill>
                <a:latin typeface="MiSans" pitchFamily="34" charset="0"/>
                <a:ea typeface="MiSans" pitchFamily="34" charset="-122"/>
                <a:cs typeface="MiSans" pitchFamily="34" charset="-120"/>
              </a:rPr>
              <a:t>Agenda</a:t>
            </a:r>
            <a:endParaRPr lang="en-US" sz="1600" dirty="0"/>
          </a:p>
        </p:txBody>
      </p:sp>
      <p:sp>
        <p:nvSpPr>
          <p:cNvPr id="15" name="Text 1"/>
          <p:cNvSpPr/>
          <p:nvPr/>
        </p:nvSpPr>
        <p:spPr>
          <a:xfrm>
            <a:off x="768350" y="334010"/>
            <a:ext cx="391414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16" name="Text 2"/>
          <p:cNvSpPr/>
          <p:nvPr/>
        </p:nvSpPr>
        <p:spPr>
          <a:xfrm>
            <a:off x="6359495" y="2072548"/>
            <a:ext cx="512953" cy="499467"/>
          </a:xfrm>
          <a:prstGeom prst="rect">
            <a:avLst/>
          </a:prstGeom>
          <a:noFill/>
          <a:ln/>
        </p:spPr>
        <p:txBody>
          <a:bodyPr wrap="square" lIns="0" tIns="0" rIns="0" bIns="0" rtlCol="0" anchor="t">
            <a:spAutoFit/>
          </a:bodyPr>
          <a:lstStyle/>
          <a:p>
            <a:pPr algn="just">
              <a:lnSpc>
                <a:spcPct val="100000"/>
              </a:lnSpc>
            </a:pPr>
            <a:r>
              <a:rPr lang="en-US" sz="3200" dirty="0">
                <a:solidFill>
                  <a:srgbClr val="000000"/>
                </a:solidFill>
                <a:latin typeface="MiSans" pitchFamily="34" charset="0"/>
                <a:ea typeface="MiSans" pitchFamily="34" charset="-122"/>
                <a:cs typeface="MiSans" pitchFamily="34" charset="-120"/>
              </a:rPr>
              <a:t>01</a:t>
            </a:r>
            <a:endParaRPr lang="en-US" sz="1600" dirty="0"/>
          </a:p>
        </p:txBody>
      </p:sp>
      <p:sp>
        <p:nvSpPr>
          <p:cNvPr id="17" name="Text 3"/>
          <p:cNvSpPr/>
          <p:nvPr/>
        </p:nvSpPr>
        <p:spPr>
          <a:xfrm>
            <a:off x="7078345" y="2153920"/>
            <a:ext cx="4211955"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Workflow Audit</a:t>
            </a:r>
            <a:endParaRPr lang="en-US" sz="1600" dirty="0"/>
          </a:p>
        </p:txBody>
      </p:sp>
      <p:sp>
        <p:nvSpPr>
          <p:cNvPr id="18" name="Text 4"/>
          <p:cNvSpPr/>
          <p:nvPr/>
        </p:nvSpPr>
        <p:spPr>
          <a:xfrm>
            <a:off x="6359495" y="3272698"/>
            <a:ext cx="512953" cy="499467"/>
          </a:xfrm>
          <a:prstGeom prst="rect">
            <a:avLst/>
          </a:prstGeom>
          <a:noFill/>
          <a:ln/>
        </p:spPr>
        <p:txBody>
          <a:bodyPr wrap="square" lIns="0" tIns="0" rIns="0" bIns="0" rtlCol="0" anchor="t">
            <a:spAutoFit/>
          </a:bodyPr>
          <a:lstStyle/>
          <a:p>
            <a:pPr algn="just">
              <a:lnSpc>
                <a:spcPct val="100000"/>
              </a:lnSpc>
            </a:pPr>
            <a:r>
              <a:rPr lang="en-US" sz="3200" dirty="0">
                <a:solidFill>
                  <a:srgbClr val="000000"/>
                </a:solidFill>
                <a:latin typeface="MiSans" pitchFamily="34" charset="0"/>
                <a:ea typeface="MiSans" pitchFamily="34" charset="-122"/>
                <a:cs typeface="MiSans" pitchFamily="34" charset="-120"/>
              </a:rPr>
              <a:t>02</a:t>
            </a:r>
            <a:endParaRPr lang="en-US" sz="1600" dirty="0"/>
          </a:p>
        </p:txBody>
      </p:sp>
      <p:sp>
        <p:nvSpPr>
          <p:cNvPr id="19" name="Text 5"/>
          <p:cNvSpPr/>
          <p:nvPr/>
        </p:nvSpPr>
        <p:spPr>
          <a:xfrm>
            <a:off x="7078345" y="3340100"/>
            <a:ext cx="4211955"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Practice Labs</a:t>
            </a:r>
            <a:endParaRPr lang="en-US" sz="1600" dirty="0"/>
          </a:p>
        </p:txBody>
      </p:sp>
      <p:sp>
        <p:nvSpPr>
          <p:cNvPr id="20" name="Text 6"/>
          <p:cNvSpPr/>
          <p:nvPr/>
        </p:nvSpPr>
        <p:spPr>
          <a:xfrm>
            <a:off x="6269636" y="4379516"/>
            <a:ext cx="692671" cy="499467"/>
          </a:xfrm>
          <a:prstGeom prst="rect">
            <a:avLst/>
          </a:prstGeom>
          <a:noFill/>
          <a:ln/>
        </p:spPr>
        <p:txBody>
          <a:bodyPr wrap="square" lIns="0" tIns="0" rIns="0" bIns="0" rtlCol="0" anchor="t">
            <a:spAutoFit/>
          </a:bodyPr>
          <a:lstStyle/>
          <a:p>
            <a:pPr algn="just">
              <a:lnSpc>
                <a:spcPct val="100000"/>
              </a:lnSpc>
            </a:pPr>
            <a:r>
              <a:rPr lang="en-US" sz="3200" dirty="0">
                <a:solidFill>
                  <a:srgbClr val="000000"/>
                </a:solidFill>
                <a:latin typeface="MiSans" pitchFamily="34" charset="0"/>
                <a:ea typeface="MiSans" pitchFamily="34" charset="-122"/>
                <a:cs typeface="MiSans" pitchFamily="34" charset="-120"/>
              </a:rPr>
              <a:t>03</a:t>
            </a:r>
            <a:endParaRPr lang="en-US" sz="1600" dirty="0"/>
          </a:p>
        </p:txBody>
      </p:sp>
      <p:sp>
        <p:nvSpPr>
          <p:cNvPr id="21" name="Text 7"/>
          <p:cNvSpPr/>
          <p:nvPr/>
        </p:nvSpPr>
        <p:spPr>
          <a:xfrm>
            <a:off x="7078345" y="4475480"/>
            <a:ext cx="4211955"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Ethics &amp; Recap</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8-d2r9b2he3tpg8rchv110.jpg"/>
          <p:cNvPicPr>
            <a:picLocks noChangeAspect="1"/>
          </p:cNvPicPr>
          <p:nvPr/>
        </p:nvPicPr>
        <p:blipFill>
          <a:blip r:embed="rId3"/>
          <a:srcRect t="42975" b="42975"/>
          <a:stretch/>
        </p:blipFill>
        <p:spPr>
          <a:xfrm>
            <a:off x="0" y="5145687"/>
            <a:ext cx="12192000" cy="1713021"/>
          </a:xfrm>
          <a:prstGeom prst="rect">
            <a:avLst/>
          </a:prstGeom>
        </p:spPr>
      </p:pic>
      <p:pic>
        <p:nvPicPr>
          <p:cNvPr id="3" name="Image 1" descr="https://kimi-img.moonshot.cn/pub/slides/slides_tmpl/image/25-09-02-14:58:22-d2r9b3he3tpg8rchv1ag.jpeg"/>
          <p:cNvPicPr>
            <a:picLocks noChangeAspect="1"/>
          </p:cNvPicPr>
          <p:nvPr/>
        </p:nvPicPr>
        <p:blipFill>
          <a:blip r:embed="rId4"/>
          <a:stretch>
            <a:fillRect/>
          </a:stretch>
        </p:blipFill>
        <p:spPr>
          <a:xfrm>
            <a:off x="0" y="5155114"/>
            <a:ext cx="12192000" cy="1712975"/>
          </a:xfrm>
          <a:prstGeom prst="rect">
            <a:avLst/>
          </a:prstGeom>
        </p:spPr>
      </p:pic>
      <p:pic>
        <p:nvPicPr>
          <p:cNvPr id="4" name="Image 2" descr="https://kimi-img.moonshot.cn/pub/slides/slides_tmpl/image/25-09-02-14:58:22-d2r9b3he3tpg8rchv1b0.jpg"/>
          <p:cNvPicPr>
            <a:picLocks noChangeAspect="1"/>
          </p:cNvPicPr>
          <p:nvPr/>
        </p:nvPicPr>
        <p:blipFill>
          <a:blip r:embed="rId5"/>
          <a:stretch>
            <a:fillRect/>
          </a:stretch>
        </p:blipFill>
        <p:spPr>
          <a:xfrm>
            <a:off x="8908308" y="1715570"/>
            <a:ext cx="2591025" cy="4554107"/>
          </a:xfrm>
          <a:prstGeom prst="rect">
            <a:avLst/>
          </a:prstGeom>
        </p:spPr>
      </p:pic>
      <p:pic>
        <p:nvPicPr>
          <p:cNvPr id="5" name="Image 3" descr="https://kimi-img.moonshot.cn/pub/slides/slides_tmpl/image/25-09-02-14:58:22-d2r9b3he3tpg8rchv1c0.jpg"/>
          <p:cNvPicPr>
            <a:picLocks noChangeAspect="1"/>
          </p:cNvPicPr>
          <p:nvPr/>
        </p:nvPicPr>
        <p:blipFill>
          <a:blip r:embed="rId6"/>
          <a:stretch>
            <a:fillRect/>
          </a:stretch>
        </p:blipFill>
        <p:spPr>
          <a:xfrm>
            <a:off x="6193572" y="1704684"/>
            <a:ext cx="2591025" cy="4554107"/>
          </a:xfrm>
          <a:prstGeom prst="rect">
            <a:avLst/>
          </a:prstGeom>
        </p:spPr>
      </p:pic>
      <p:pic>
        <p:nvPicPr>
          <p:cNvPr id="6" name="Image 4" descr="https://kimi-img.moonshot.cn/pub/slides/slides_tmpl/image/25-09-02-14:58:22-d2r9b3he3tpg8rchv1b0.jpg"/>
          <p:cNvPicPr>
            <a:picLocks noChangeAspect="1"/>
          </p:cNvPicPr>
          <p:nvPr/>
        </p:nvPicPr>
        <p:blipFill>
          <a:blip r:embed="rId5"/>
          <a:stretch>
            <a:fillRect/>
          </a:stretch>
        </p:blipFill>
        <p:spPr>
          <a:xfrm>
            <a:off x="3478836" y="1715570"/>
            <a:ext cx="2591025" cy="4554107"/>
          </a:xfrm>
          <a:prstGeom prst="rect">
            <a:avLst/>
          </a:prstGeom>
        </p:spPr>
      </p:pic>
      <p:pic>
        <p:nvPicPr>
          <p:cNvPr id="7" name="Image 5" descr="https://kimi-img.moonshot.cn/pub/slides/slides_tmpl/image/25-09-02-14:58:22-d2r9b3he3tpg8rchv1c0.jpg"/>
          <p:cNvPicPr>
            <a:picLocks noChangeAspect="1"/>
          </p:cNvPicPr>
          <p:nvPr/>
        </p:nvPicPr>
        <p:blipFill>
          <a:blip r:embed="rId6"/>
          <a:stretch>
            <a:fillRect/>
          </a:stretch>
        </p:blipFill>
        <p:spPr>
          <a:xfrm>
            <a:off x="764100" y="1704684"/>
            <a:ext cx="2591025" cy="4554107"/>
          </a:xfrm>
          <a:prstGeom prst="rect">
            <a:avLst/>
          </a:prstGeom>
        </p:spPr>
      </p:pic>
      <p:sp>
        <p:nvSpPr>
          <p:cNvPr id="8" name="Text 0"/>
          <p:cNvSpPr/>
          <p:nvPr/>
        </p:nvSpPr>
        <p:spPr>
          <a:xfrm>
            <a:off x="542215" y="7896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Key Takeaways &amp; Next Steps</a:t>
            </a:r>
            <a:endParaRPr lang="en-US" sz="1600" dirty="0"/>
          </a:p>
        </p:txBody>
      </p:sp>
      <p:pic>
        <p:nvPicPr>
          <p:cNvPr id="9" name="Image 6" descr="https://kimi-img.moonshot.cn/pub/slides/slides_tmpl/image/25-09-02-14:58:10-d2r9b0he3tpg8rchv00g.png"/>
          <p:cNvPicPr>
            <a:picLocks noChangeAspect="1"/>
          </p:cNvPicPr>
          <p:nvPr/>
        </p:nvPicPr>
        <p:blipFill>
          <a:blip r:embed="rId7"/>
          <a:stretch>
            <a:fillRect/>
          </a:stretch>
        </p:blipFill>
        <p:spPr>
          <a:xfrm rot="16680000">
            <a:off x="625943" y="-292917"/>
            <a:ext cx="410596" cy="1637554"/>
          </a:xfrm>
          <a:prstGeom prst="rect">
            <a:avLst/>
          </a:prstGeom>
        </p:spPr>
      </p:pic>
      <p:pic>
        <p:nvPicPr>
          <p:cNvPr id="10" name="Image 7" descr="https://kimi-img.moonshot.cn/pub/slides/slides_tmpl/image/25-09-02-14:58:15-d2r9b1pe3tpg8rchv0o0.png"/>
          <p:cNvPicPr>
            <a:picLocks noChangeAspect="1"/>
          </p:cNvPicPr>
          <p:nvPr/>
        </p:nvPicPr>
        <p:blipFill>
          <a:blip r:embed="rId8"/>
          <a:stretch>
            <a:fillRect/>
          </a:stretch>
        </p:blipFill>
        <p:spPr>
          <a:xfrm rot="9000000">
            <a:off x="7804011" y="269135"/>
            <a:ext cx="1978760" cy="972611"/>
          </a:xfrm>
          <a:prstGeom prst="rect">
            <a:avLst/>
          </a:prstGeom>
        </p:spPr>
      </p:pic>
      <p:pic>
        <p:nvPicPr>
          <p:cNvPr id="11" name="Image 8" descr="https://kimi-img.moonshot.cn/pub/slides/slides_tmpl/image/25-09-02-14:58:07-d2r9avpe3tpg8rchuvlg.png"/>
          <p:cNvPicPr>
            <a:picLocks noChangeAspect="1"/>
          </p:cNvPicPr>
          <p:nvPr/>
        </p:nvPicPr>
        <p:blipFill>
          <a:blip r:embed="rId9"/>
          <a:srcRect t="21" b="21"/>
          <a:stretch/>
        </p:blipFill>
        <p:spPr>
          <a:xfrm>
            <a:off x="10028555" y="562610"/>
            <a:ext cx="1480820" cy="1480820"/>
          </a:xfrm>
          <a:prstGeom prst="rect">
            <a:avLst/>
          </a:prstGeom>
        </p:spPr>
      </p:pic>
      <p:sp>
        <p:nvSpPr>
          <p:cNvPr id="12" name="Text 1"/>
          <p:cNvSpPr/>
          <p:nvPr/>
        </p:nvSpPr>
        <p:spPr>
          <a:xfrm rot="2280000">
            <a:off x="10264775" y="1149350"/>
            <a:ext cx="1021080" cy="339090"/>
          </a:xfrm>
          <a:prstGeom prst="rect">
            <a:avLst/>
          </a:prstGeom>
          <a:noFill/>
          <a:ln/>
        </p:spPr>
        <p:txBody>
          <a:bodyPr wrap="square" lIns="0" tIns="0" rIns="0" bIns="0" rtlCol="0" anchor="t"/>
          <a:lstStyle/>
          <a:p>
            <a:pPr algn="ctr">
              <a:lnSpc>
                <a:spcPct val="100000"/>
              </a:lnSpc>
            </a:pPr>
            <a:r>
              <a:rPr lang="en-US" sz="1800" dirty="0">
                <a:solidFill>
                  <a:srgbClr val="000000"/>
                </a:solidFill>
                <a:latin typeface="MiSans" pitchFamily="34" charset="0"/>
                <a:ea typeface="MiSans" pitchFamily="34" charset="-122"/>
                <a:cs typeface="MiSans" pitchFamily="34" charset="-120"/>
              </a:rPr>
              <a:t>Details</a:t>
            </a:r>
            <a:endParaRPr lang="en-US" sz="1600" dirty="0"/>
          </a:p>
        </p:txBody>
      </p:sp>
      <p:sp>
        <p:nvSpPr>
          <p:cNvPr id="13" name="Text 2"/>
          <p:cNvSpPr/>
          <p:nvPr/>
        </p:nvSpPr>
        <p:spPr>
          <a:xfrm>
            <a:off x="1005900" y="2159851"/>
            <a:ext cx="207365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AI Strengths</a:t>
            </a:r>
            <a:endParaRPr lang="en-US" sz="1600" dirty="0"/>
          </a:p>
        </p:txBody>
      </p:sp>
      <p:sp>
        <p:nvSpPr>
          <p:cNvPr id="14" name="Text 3"/>
          <p:cNvSpPr/>
          <p:nvPr/>
        </p:nvSpPr>
        <p:spPr>
          <a:xfrm>
            <a:off x="926125" y="2735530"/>
            <a:ext cx="2278892"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excels at repetitive, information-heavy, and predictive tasks, significantly improving helpdesk efficiency and reducing manual workload.</a:t>
            </a:r>
            <a:endParaRPr lang="en-US" sz="1600" dirty="0"/>
          </a:p>
        </p:txBody>
      </p:sp>
      <p:sp>
        <p:nvSpPr>
          <p:cNvPr id="15" name="Text 4"/>
          <p:cNvSpPr/>
          <p:nvPr/>
        </p:nvSpPr>
        <p:spPr>
          <a:xfrm>
            <a:off x="3711192" y="2159851"/>
            <a:ext cx="2073657" cy="597892"/>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Human Oversight</a:t>
            </a:r>
            <a:endParaRPr lang="en-US" sz="1600" dirty="0"/>
          </a:p>
        </p:txBody>
      </p:sp>
      <p:sp>
        <p:nvSpPr>
          <p:cNvPr id="16" name="Text 5"/>
          <p:cNvSpPr/>
          <p:nvPr/>
        </p:nvSpPr>
        <p:spPr>
          <a:xfrm>
            <a:off x="3631417" y="2735530"/>
            <a:ext cx="2278892"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Human oversight is crucial for escalations, security decisions, and emotionally sensitive communications, ensuring AI complements human expertise.</a:t>
            </a:r>
            <a:endParaRPr lang="en-US" sz="1600" dirty="0"/>
          </a:p>
        </p:txBody>
      </p:sp>
      <p:sp>
        <p:nvSpPr>
          <p:cNvPr id="17" name="Text 6"/>
          <p:cNvSpPr/>
          <p:nvPr/>
        </p:nvSpPr>
        <p:spPr>
          <a:xfrm>
            <a:off x="6416484" y="2159851"/>
            <a:ext cx="2073657" cy="597892"/>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Continuous Improvement</a:t>
            </a:r>
            <a:endParaRPr lang="en-US" sz="1600" dirty="0"/>
          </a:p>
        </p:txBody>
      </p:sp>
      <p:sp>
        <p:nvSpPr>
          <p:cNvPr id="18" name="Text 7"/>
          <p:cNvSpPr/>
          <p:nvPr/>
        </p:nvSpPr>
        <p:spPr>
          <a:xfrm>
            <a:off x="6336709" y="2735530"/>
            <a:ext cx="2278892"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Implement AI tools for tasks identified in the audit, measure their impact, and iterate continuously to enhance service quality and user satisfaction.</a:t>
            </a:r>
            <a:endParaRPr lang="en-US" sz="1600" dirty="0"/>
          </a:p>
        </p:txBody>
      </p:sp>
      <p:sp>
        <p:nvSpPr>
          <p:cNvPr id="19" name="Text 8"/>
          <p:cNvSpPr/>
          <p:nvPr/>
        </p:nvSpPr>
        <p:spPr>
          <a:xfrm>
            <a:off x="9121777" y="2159851"/>
            <a:ext cx="2073657" cy="597892"/>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Focus on User Experience</a:t>
            </a:r>
            <a:endParaRPr lang="en-US" sz="1600" dirty="0"/>
          </a:p>
        </p:txBody>
      </p:sp>
      <p:sp>
        <p:nvSpPr>
          <p:cNvPr id="20" name="Text 9"/>
          <p:cNvSpPr/>
          <p:nvPr/>
        </p:nvSpPr>
        <p:spPr>
          <a:xfrm>
            <a:off x="9042002" y="2735530"/>
            <a:ext cx="2278892"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Leverage AI to free up cognitive capacity for complex problem-solving and user interaction, ultimately improving the overall user experience.</a:t>
            </a:r>
            <a:endParaRPr lang="en-US" sz="1600"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9-d2r9b2pe3tpg8rchv160.jpeg"/>
          <p:cNvPicPr>
            <a:picLocks noChangeAspect="1"/>
          </p:cNvPicPr>
          <p:nvPr/>
        </p:nvPicPr>
        <p:blipFill>
          <a:blip r:embed="rId3"/>
          <a:stretch>
            <a:fillRect/>
          </a:stretch>
        </p:blipFill>
        <p:spPr>
          <a:xfrm>
            <a:off x="0" y="5901538"/>
            <a:ext cx="12192000" cy="829056"/>
          </a:xfrm>
          <a:prstGeom prst="rect">
            <a:avLst/>
          </a:prstGeom>
        </p:spPr>
      </p:pic>
      <p:pic>
        <p:nvPicPr>
          <p:cNvPr id="3" name="Image 1" descr="https://kimi-img.moonshot.cn/pub/slides/slides_tmpl/image/25-09-02-14:58:25-d2r9b49e3tpg8rchv1k0.jpg"/>
          <p:cNvPicPr>
            <a:picLocks noChangeAspect="1"/>
          </p:cNvPicPr>
          <p:nvPr/>
        </p:nvPicPr>
        <p:blipFill>
          <a:blip r:embed="rId4"/>
          <a:srcRect t="42975" b="42975"/>
          <a:stretch/>
        </p:blipFill>
        <p:spPr>
          <a:xfrm>
            <a:off x="0" y="0"/>
            <a:ext cx="12192000" cy="1713021"/>
          </a:xfrm>
          <a:prstGeom prst="rect">
            <a:avLst/>
          </a:prstGeom>
        </p:spPr>
      </p:pic>
      <p:pic>
        <p:nvPicPr>
          <p:cNvPr id="4" name="Image 2" descr="https://kimi-img.moonshot.cn/pub/slides/slides_tmpl/image/25-09-02-14:58:25-d2r9b49e3tpg8rchv1m0.jpeg"/>
          <p:cNvPicPr>
            <a:picLocks noChangeAspect="1"/>
          </p:cNvPicPr>
          <p:nvPr/>
        </p:nvPicPr>
        <p:blipFill>
          <a:blip r:embed="rId5"/>
          <a:stretch>
            <a:fillRect/>
          </a:stretch>
        </p:blipFill>
        <p:spPr>
          <a:xfrm>
            <a:off x="0" y="46"/>
            <a:ext cx="12192000" cy="1712975"/>
          </a:xfrm>
          <a:prstGeom prst="rect">
            <a:avLst/>
          </a:prstGeom>
        </p:spPr>
      </p:pic>
      <p:pic>
        <p:nvPicPr>
          <p:cNvPr id="5" name="Image 3" descr="https://kimi-img.moonshot.cn/pub/slides/slides_tmpl/image/25-09-02-14:58:26-d2r9b4he3tpg8rchv1rg.png"/>
          <p:cNvPicPr>
            <a:picLocks noChangeAspect="1"/>
          </p:cNvPicPr>
          <p:nvPr/>
        </p:nvPicPr>
        <p:blipFill>
          <a:blip r:embed="rId6"/>
          <a:srcRect l="7425" t="8315" r="15740"/>
          <a:stretch/>
        </p:blipFill>
        <p:spPr>
          <a:xfrm>
            <a:off x="756104" y="905044"/>
            <a:ext cx="4392845" cy="5241756"/>
          </a:xfrm>
          <a:prstGeom prst="rect">
            <a:avLst/>
          </a:prstGeom>
        </p:spPr>
      </p:pic>
      <p:sp>
        <p:nvSpPr>
          <p:cNvPr id="6" name="Text 0"/>
          <p:cNvSpPr/>
          <p:nvPr/>
        </p:nvSpPr>
        <p:spPr>
          <a:xfrm>
            <a:off x="6135302" y="2537606"/>
            <a:ext cx="4986139" cy="920750"/>
          </a:xfrm>
          <a:prstGeom prst="rect">
            <a:avLst/>
          </a:prstGeom>
          <a:noFill/>
          <a:ln/>
        </p:spPr>
        <p:txBody>
          <a:bodyPr wrap="square" lIns="99695" tIns="49784" rIns="99695" bIns="49784" rtlCol="0" anchor="t">
            <a:spAutoFit/>
          </a:bodyPr>
          <a:lstStyle/>
          <a:p>
            <a:pPr algn="just">
              <a:lnSpc>
                <a:spcPct val="100000"/>
              </a:lnSpc>
            </a:pPr>
            <a:r>
              <a:rPr lang="en-US" sz="6000" b="1" dirty="0">
                <a:solidFill>
                  <a:srgbClr val="0D0D0D"/>
                </a:solidFill>
                <a:latin typeface="MiSans" pitchFamily="34" charset="0"/>
                <a:ea typeface="MiSans" pitchFamily="34" charset="-122"/>
                <a:cs typeface="MiSans" pitchFamily="34" charset="-120"/>
              </a:rPr>
              <a:t>THANK YOU</a:t>
            </a:r>
            <a:endParaRPr lang="en-US" sz="1600" dirty="0"/>
          </a:p>
        </p:txBody>
      </p:sp>
      <p:pic>
        <p:nvPicPr>
          <p:cNvPr id="7" name="Image 4" descr="https://kimi-img.moonshot.cn/pub/slides/slides_tmpl/image/25-09-02-14:58:05-d2r9av9e3tpg8rchuvag.png"/>
          <p:cNvPicPr>
            <a:picLocks noChangeAspect="1"/>
          </p:cNvPicPr>
          <p:nvPr/>
        </p:nvPicPr>
        <p:blipFill>
          <a:blip r:embed="rId7"/>
          <a:stretch>
            <a:fillRect/>
          </a:stretch>
        </p:blipFill>
        <p:spPr>
          <a:xfrm>
            <a:off x="9880600" y="492415"/>
            <a:ext cx="1457326" cy="1457326"/>
          </a:xfrm>
          <a:prstGeom prst="rect">
            <a:avLst/>
          </a:prstGeom>
        </p:spPr>
      </p:pic>
      <p:pic>
        <p:nvPicPr>
          <p:cNvPr id="8" name="Image 5" descr="https://kimi-img.moonshot.cn/pub/slides/slides_tmpl/image/25-09-02-14:58:12-d2r9b11e3tpg8rchv05g.png"/>
          <p:cNvPicPr>
            <a:picLocks noChangeAspect="1"/>
          </p:cNvPicPr>
          <p:nvPr/>
        </p:nvPicPr>
        <p:blipFill>
          <a:blip r:embed="rId8"/>
          <a:stretch>
            <a:fillRect/>
          </a:stretch>
        </p:blipFill>
        <p:spPr>
          <a:xfrm>
            <a:off x="5505016" y="4147867"/>
            <a:ext cx="6403486" cy="615543"/>
          </a:xfrm>
          <a:prstGeom prst="rect">
            <a:avLst/>
          </a:prstGeom>
        </p:spPr>
      </p:pic>
      <p:pic>
        <p:nvPicPr>
          <p:cNvPr id="9" name="Image 6" descr="https://kimi-img.moonshot.cn/pub/slides/slides_tmpl/image/25-09-02-14:58:05-d2r9av9e3tpg8rchuv9g.png"/>
          <p:cNvPicPr>
            <a:picLocks noChangeAspect="1"/>
          </p:cNvPicPr>
          <p:nvPr/>
        </p:nvPicPr>
        <p:blipFill>
          <a:blip r:embed="rId9"/>
          <a:stretch>
            <a:fillRect/>
          </a:stretch>
        </p:blipFill>
        <p:spPr>
          <a:xfrm>
            <a:off x="8746490" y="5040630"/>
            <a:ext cx="2556510" cy="670560"/>
          </a:xfrm>
          <a:prstGeom prst="rect">
            <a:avLst/>
          </a:prstGeom>
        </p:spPr>
      </p:pic>
      <p:pic>
        <p:nvPicPr>
          <p:cNvPr id="10" name="Image 7" descr="https://kimi-img.moonshot.cn/pub/slides/slides_tmpl/image/25-09-02-14:58:05-d2r9av9e3tpg8rchuv9g.png"/>
          <p:cNvPicPr>
            <a:picLocks noChangeAspect="1"/>
          </p:cNvPicPr>
          <p:nvPr/>
        </p:nvPicPr>
        <p:blipFill>
          <a:blip r:embed="rId9"/>
          <a:stretch>
            <a:fillRect/>
          </a:stretch>
        </p:blipFill>
        <p:spPr>
          <a:xfrm>
            <a:off x="5883910" y="5040630"/>
            <a:ext cx="2649220" cy="670560"/>
          </a:xfrm>
          <a:prstGeom prst="rect">
            <a:avLst/>
          </a:prstGeom>
        </p:spPr>
      </p:pic>
      <p:sp>
        <p:nvSpPr>
          <p:cNvPr id="11" name="Shape 1"/>
          <p:cNvSpPr/>
          <p:nvPr/>
        </p:nvSpPr>
        <p:spPr>
          <a:xfrm rot="21420000">
            <a:off x="6049010" y="5257165"/>
            <a:ext cx="345440" cy="337185"/>
          </a:xfrm>
          <a:custGeom>
            <a:avLst/>
            <a:gdLst/>
            <a:ahLst/>
            <a:cxnLst/>
            <a:rect l="l" t="t" r="r" b="b"/>
            <a:pathLst>
              <a:path w="345440" h="337185">
                <a:moveTo>
                  <a:pt x="173709" y="181551"/>
                </a:moveTo>
                <a:cubicBezTo>
                  <a:pt x="287803" y="181551"/>
                  <a:pt x="328526" y="230017"/>
                  <a:pt x="345440" y="280473"/>
                </a:cubicBezTo>
                <a:cubicBezTo>
                  <a:pt x="354963" y="308910"/>
                  <a:pt x="329659" y="337185"/>
                  <a:pt x="294605" y="337185"/>
                </a:cubicBezTo>
                <a:lnTo>
                  <a:pt x="52857" y="337185"/>
                </a:lnTo>
                <a:cubicBezTo>
                  <a:pt x="17804" y="337185"/>
                  <a:pt x="-7501" y="308910"/>
                  <a:pt x="2022" y="280473"/>
                </a:cubicBezTo>
                <a:cubicBezTo>
                  <a:pt x="18891" y="230017"/>
                  <a:pt x="59614" y="181551"/>
                  <a:pt x="173709" y="181551"/>
                </a:cubicBezTo>
                <a:close/>
                <a:moveTo>
                  <a:pt x="173709" y="0"/>
                </a:moveTo>
                <a:cubicBezTo>
                  <a:pt x="224906" y="0"/>
                  <a:pt x="266399" y="37131"/>
                  <a:pt x="266354" y="82996"/>
                </a:cubicBezTo>
                <a:cubicBezTo>
                  <a:pt x="266354" y="128820"/>
                  <a:pt x="224861" y="165992"/>
                  <a:pt x="173709" y="165992"/>
                </a:cubicBezTo>
                <a:cubicBezTo>
                  <a:pt x="122556" y="165992"/>
                  <a:pt x="81063" y="128820"/>
                  <a:pt x="81063" y="82996"/>
                </a:cubicBezTo>
                <a:cubicBezTo>
                  <a:pt x="81063" y="37131"/>
                  <a:pt x="122556" y="0"/>
                  <a:pt x="173709" y="0"/>
                </a:cubicBezTo>
                <a:close/>
              </a:path>
            </a:pathLst>
          </a:custGeom>
          <a:solidFill>
            <a:srgbClr val="000000"/>
          </a:solidFill>
          <a:ln/>
        </p:spPr>
      </p:sp>
      <p:sp>
        <p:nvSpPr>
          <p:cNvPr id="12" name="Text 2"/>
          <p:cNvSpPr/>
          <p:nvPr/>
        </p:nvSpPr>
        <p:spPr>
          <a:xfrm rot="21420000">
            <a:off x="6049010" y="5257165"/>
            <a:ext cx="345440"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3"/>
          <p:cNvSpPr/>
          <p:nvPr/>
        </p:nvSpPr>
        <p:spPr>
          <a:xfrm rot="21360000">
            <a:off x="8877935" y="5248275"/>
            <a:ext cx="390525" cy="337185"/>
          </a:xfrm>
          <a:custGeom>
            <a:avLst/>
            <a:gdLst/>
            <a:ahLst/>
            <a:cxnLst/>
            <a:rect l="l" t="t" r="r" b="b"/>
            <a:pathLst>
              <a:path w="390525" h="337185">
                <a:moveTo>
                  <a:pt x="142998" y="40177"/>
                </a:moveTo>
                <a:lnTo>
                  <a:pt x="248767" y="40177"/>
                </a:lnTo>
                <a:lnTo>
                  <a:pt x="248767" y="66524"/>
                </a:lnTo>
                <a:lnTo>
                  <a:pt x="142998" y="66524"/>
                </a:lnTo>
                <a:close/>
                <a:moveTo>
                  <a:pt x="46434" y="40177"/>
                </a:moveTo>
                <a:lnTo>
                  <a:pt x="103754" y="40177"/>
                </a:lnTo>
                <a:lnTo>
                  <a:pt x="103754" y="66524"/>
                </a:lnTo>
                <a:lnTo>
                  <a:pt x="46434" y="66524"/>
                </a:lnTo>
                <a:cubicBezTo>
                  <a:pt x="36366" y="66524"/>
                  <a:pt x="28228" y="74164"/>
                  <a:pt x="28228" y="83517"/>
                </a:cubicBezTo>
                <a:lnTo>
                  <a:pt x="28228" y="129930"/>
                </a:lnTo>
                <a:lnTo>
                  <a:pt x="362251" y="129930"/>
                </a:lnTo>
                <a:lnTo>
                  <a:pt x="362251" y="83517"/>
                </a:lnTo>
                <a:cubicBezTo>
                  <a:pt x="362251" y="74120"/>
                  <a:pt x="354065" y="66524"/>
                  <a:pt x="344044" y="66524"/>
                </a:cubicBezTo>
                <a:lnTo>
                  <a:pt x="288011" y="66524"/>
                </a:lnTo>
                <a:lnTo>
                  <a:pt x="288011" y="40177"/>
                </a:lnTo>
                <a:lnTo>
                  <a:pt x="344044" y="40177"/>
                </a:lnTo>
                <a:cubicBezTo>
                  <a:pt x="369684" y="40177"/>
                  <a:pt x="390478" y="59586"/>
                  <a:pt x="390525" y="83517"/>
                </a:cubicBezTo>
                <a:lnTo>
                  <a:pt x="390525" y="293846"/>
                </a:lnTo>
                <a:cubicBezTo>
                  <a:pt x="390525" y="317689"/>
                  <a:pt x="369637" y="337185"/>
                  <a:pt x="344091" y="337185"/>
                </a:cubicBezTo>
                <a:lnTo>
                  <a:pt x="46434" y="337185"/>
                </a:lnTo>
                <a:cubicBezTo>
                  <a:pt x="20888" y="337185"/>
                  <a:pt x="0" y="317689"/>
                  <a:pt x="0" y="293846"/>
                </a:cubicBezTo>
                <a:lnTo>
                  <a:pt x="0" y="156276"/>
                </a:lnTo>
                <a:lnTo>
                  <a:pt x="0" y="129930"/>
                </a:lnTo>
                <a:lnTo>
                  <a:pt x="0" y="83517"/>
                </a:lnTo>
                <a:cubicBezTo>
                  <a:pt x="0" y="59586"/>
                  <a:pt x="20794" y="40177"/>
                  <a:pt x="46434" y="40177"/>
                </a:cubicBezTo>
                <a:close/>
                <a:moveTo>
                  <a:pt x="267548" y="0"/>
                </a:moveTo>
                <a:cubicBezTo>
                  <a:pt x="275357" y="0"/>
                  <a:pt x="281661" y="5884"/>
                  <a:pt x="281661" y="13173"/>
                </a:cubicBezTo>
                <a:lnTo>
                  <a:pt x="281661" y="94143"/>
                </a:lnTo>
                <a:cubicBezTo>
                  <a:pt x="281661" y="101432"/>
                  <a:pt x="275357" y="107360"/>
                  <a:pt x="267548" y="107360"/>
                </a:cubicBezTo>
                <a:cubicBezTo>
                  <a:pt x="259738" y="107360"/>
                  <a:pt x="253434" y="101476"/>
                  <a:pt x="253434" y="94187"/>
                </a:cubicBezTo>
                <a:lnTo>
                  <a:pt x="253434" y="13173"/>
                </a:lnTo>
                <a:cubicBezTo>
                  <a:pt x="253434" y="5884"/>
                  <a:pt x="259738" y="0"/>
                  <a:pt x="267548" y="0"/>
                </a:cubicBezTo>
                <a:close/>
                <a:moveTo>
                  <a:pt x="122930" y="0"/>
                </a:moveTo>
                <a:cubicBezTo>
                  <a:pt x="130740" y="0"/>
                  <a:pt x="137043" y="5884"/>
                  <a:pt x="137043" y="13173"/>
                </a:cubicBezTo>
                <a:lnTo>
                  <a:pt x="137043" y="94143"/>
                </a:lnTo>
                <a:cubicBezTo>
                  <a:pt x="137043" y="101432"/>
                  <a:pt x="130740" y="107360"/>
                  <a:pt x="122930" y="107360"/>
                </a:cubicBezTo>
                <a:cubicBezTo>
                  <a:pt x="115120" y="107360"/>
                  <a:pt x="108816" y="101476"/>
                  <a:pt x="108816" y="94187"/>
                </a:cubicBezTo>
                <a:lnTo>
                  <a:pt x="108816" y="13173"/>
                </a:lnTo>
                <a:cubicBezTo>
                  <a:pt x="108816" y="5884"/>
                  <a:pt x="115120" y="0"/>
                  <a:pt x="122930" y="0"/>
                </a:cubicBezTo>
                <a:close/>
              </a:path>
            </a:pathLst>
          </a:custGeom>
          <a:solidFill>
            <a:srgbClr val="000000"/>
          </a:solidFill>
          <a:ln/>
        </p:spPr>
      </p:sp>
      <p:sp>
        <p:nvSpPr>
          <p:cNvPr id="14" name="Text 4"/>
          <p:cNvSpPr/>
          <p:nvPr/>
        </p:nvSpPr>
        <p:spPr>
          <a:xfrm rot="21360000">
            <a:off x="8877935" y="5248275"/>
            <a:ext cx="39052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5"/>
          <p:cNvSpPr/>
          <p:nvPr/>
        </p:nvSpPr>
        <p:spPr>
          <a:xfrm rot="21360000">
            <a:off x="6412230" y="5198745"/>
            <a:ext cx="1828800" cy="340995"/>
          </a:xfrm>
          <a:prstGeom prst="rect">
            <a:avLst/>
          </a:prstGeom>
          <a:noFill/>
          <a:ln/>
        </p:spPr>
        <p:txBody>
          <a:bodyPr wrap="square" lIns="91440" tIns="45720" rIns="91440" bIns="45720" rtlCol="0" anchor="t"/>
          <a:lstStyle/>
          <a:p>
            <a:pPr algn="just">
              <a:lnSpc>
                <a:spcPct val="100000"/>
              </a:lnSpc>
            </a:pPr>
            <a:r>
              <a:rPr lang="en-US" sz="1600">
                <a:solidFill>
                  <a:srgbClr val="0D0D0D"/>
                </a:solidFill>
                <a:latin typeface="MiSans" pitchFamily="34" charset="0"/>
                <a:ea typeface="MiSans" pitchFamily="34" charset="-122"/>
                <a:cs typeface="MiSans" pitchFamily="34" charset="-120"/>
              </a:rPr>
              <a:t>Sean Wong</a:t>
            </a:r>
            <a:endParaRPr lang="en-US" sz="1600" dirty="0"/>
          </a:p>
        </p:txBody>
      </p:sp>
      <p:sp>
        <p:nvSpPr>
          <p:cNvPr id="16" name="Text 6"/>
          <p:cNvSpPr/>
          <p:nvPr/>
        </p:nvSpPr>
        <p:spPr>
          <a:xfrm rot="21360000">
            <a:off x="9320530" y="5200015"/>
            <a:ext cx="1899920" cy="328930"/>
          </a:xfrm>
          <a:prstGeom prst="rect">
            <a:avLst/>
          </a:prstGeom>
          <a:noFill/>
          <a:ln/>
        </p:spPr>
        <p:txBody>
          <a:bodyPr wrap="square" lIns="91440" tIns="45720" rIns="91440" bIns="45720" rtlCol="0" anchor="t"/>
          <a:lstStyle/>
          <a:p>
            <a:pPr algn="just">
              <a:lnSpc>
                <a:spcPct val="100000"/>
              </a:lnSpc>
            </a:pPr>
            <a:r>
              <a:rPr lang="en-US" sz="1600" dirty="0">
                <a:solidFill>
                  <a:srgbClr val="0D0D0D"/>
                </a:solidFill>
                <a:latin typeface="MiSans" pitchFamily="34" charset="0"/>
                <a:ea typeface="MiSans" pitchFamily="34" charset="-122"/>
                <a:cs typeface="MiSans" pitchFamily="34" charset="-120"/>
              </a:rPr>
              <a:t>2025/08/01</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AI &amp; the Agent</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5-d2r9b1pe3tpg8rchv0m0.png"/>
          <p:cNvPicPr>
            <a:picLocks noChangeAspect="1"/>
          </p:cNvPicPr>
          <p:nvPr/>
        </p:nvPicPr>
        <p:blipFill>
          <a:blip r:embed="rId3"/>
          <a:srcRect l="34972" t="6588" r="9639" b="31922"/>
          <a:stretch/>
        </p:blipFill>
        <p:spPr>
          <a:xfrm>
            <a:off x="823465" y="1990028"/>
            <a:ext cx="4750022" cy="4356378"/>
          </a:xfrm>
          <a:prstGeom prst="rect">
            <a:avLst/>
          </a:prstGeom>
        </p:spPr>
      </p:pic>
      <p:pic>
        <p:nvPicPr>
          <p:cNvPr id="3" name="Image 1" descr="https://kimi-img.moonshot.cn/pub/slides/slides_tmpl/image/25-09-02-14:58:13-d2r9b19e3tpg8rchv0dg.png"/>
          <p:cNvPicPr>
            <a:picLocks noChangeAspect="1"/>
          </p:cNvPicPr>
          <p:nvPr/>
        </p:nvPicPr>
        <p:blipFill>
          <a:blip r:embed="rId4"/>
          <a:stretch>
            <a:fillRect/>
          </a:stretch>
        </p:blipFill>
        <p:spPr>
          <a:xfrm rot="20760000">
            <a:off x="-32181" y="1475294"/>
            <a:ext cx="12522697" cy="2564171"/>
          </a:xfrm>
          <a:prstGeom prst="rect">
            <a:avLst/>
          </a:prstGeom>
        </p:spPr>
      </p:pic>
      <p:pic>
        <p:nvPicPr>
          <p:cNvPr id="4" name="Image 2" descr="https://kimi-img.moonshot.cn/pub/slides/slides_tmpl/image/25-09-02-14:58:13-d2r9b19e3tpg8rchv0e0.jpeg"/>
          <p:cNvPicPr>
            <a:picLocks noChangeAspect="1"/>
          </p:cNvPicPr>
          <p:nvPr/>
        </p:nvPicPr>
        <p:blipFill>
          <a:blip r:embed="rId5"/>
          <a:stretch>
            <a:fillRect/>
          </a:stretch>
        </p:blipFill>
        <p:spPr>
          <a:xfrm>
            <a:off x="6057357" y="4264795"/>
            <a:ext cx="5425910" cy="2133785"/>
          </a:xfrm>
          <a:prstGeom prst="rect">
            <a:avLst/>
          </a:prstGeom>
        </p:spPr>
      </p:pic>
      <p:pic>
        <p:nvPicPr>
          <p:cNvPr id="5" name="Image 3" descr="https://kimi-img.moonshot.cn/pub/slides/slides_tmpl/image/25-09-02-14:58:13-d2r9b19e3tpg8rchv0eg.jpeg"/>
          <p:cNvPicPr>
            <a:picLocks noChangeAspect="1"/>
          </p:cNvPicPr>
          <p:nvPr/>
        </p:nvPicPr>
        <p:blipFill>
          <a:blip r:embed="rId6"/>
          <a:stretch>
            <a:fillRect/>
          </a:stretch>
        </p:blipFill>
        <p:spPr>
          <a:xfrm>
            <a:off x="6057357" y="1996332"/>
            <a:ext cx="5425910" cy="2133785"/>
          </a:xfrm>
          <a:prstGeom prst="rect">
            <a:avLst/>
          </a:prstGeom>
        </p:spPr>
      </p:pic>
      <p:pic>
        <p:nvPicPr>
          <p:cNvPr id="6" name="Image 4" descr="https://kimi-img.moonshot.cn/pub/slides/slides_tmpl/image/25-09-02-14:58:06-d2r9avhe3tpg8rchuvf0.png"/>
          <p:cNvPicPr>
            <a:picLocks noChangeAspect="1"/>
          </p:cNvPicPr>
          <p:nvPr/>
        </p:nvPicPr>
        <p:blipFill>
          <a:blip r:embed="rId7"/>
          <a:stretch>
            <a:fillRect/>
          </a:stretch>
        </p:blipFill>
        <p:spPr>
          <a:xfrm rot="1920000">
            <a:off x="5210175" y="3562350"/>
            <a:ext cx="1088390" cy="1088390"/>
          </a:xfrm>
          <a:prstGeom prst="rect">
            <a:avLst/>
          </a:prstGeom>
        </p:spPr>
      </p:pic>
      <p:pic>
        <p:nvPicPr>
          <p:cNvPr id="7" name="Image 5" descr="https://kimi-img.moonshot.cn/pub/slides/slides_tmpl/image/25-09-02-14:58:10-d2r9b0he3tpg8rchv00g.png"/>
          <p:cNvPicPr>
            <a:picLocks noChangeAspect="1"/>
          </p:cNvPicPr>
          <p:nvPr/>
        </p:nvPicPr>
        <p:blipFill>
          <a:blip r:embed="rId8"/>
          <a:stretch>
            <a:fillRect/>
          </a:stretch>
        </p:blipFill>
        <p:spPr>
          <a:xfrm rot="16680000">
            <a:off x="625943" y="-292917"/>
            <a:ext cx="410596" cy="1637554"/>
          </a:xfrm>
          <a:prstGeom prst="rect">
            <a:avLst/>
          </a:prstGeom>
        </p:spPr>
      </p:pic>
      <p:sp>
        <p:nvSpPr>
          <p:cNvPr id="8" name="Text 0"/>
          <p:cNvSpPr/>
          <p:nvPr/>
        </p:nvSpPr>
        <p:spPr>
          <a:xfrm>
            <a:off x="542290" y="867410"/>
            <a:ext cx="1068959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Why AI Matters for HelpDesk</a:t>
            </a:r>
            <a:endParaRPr lang="en-US" sz="1600" dirty="0"/>
          </a:p>
        </p:txBody>
      </p:sp>
      <p:pic>
        <p:nvPicPr>
          <p:cNvPr id="9" name="Image 6" descr="https://kimi-img.moonshot.cn/pub/slides/slides_tmpl/image/25-09-02-14:58:13-d2r9b19e3tpg8rchv0f0.jpeg"/>
          <p:cNvPicPr>
            <a:picLocks noChangeAspect="1"/>
          </p:cNvPicPr>
          <p:nvPr/>
        </p:nvPicPr>
        <p:blipFill>
          <a:blip r:embed="rId9"/>
          <a:stretch>
            <a:fillRect/>
          </a:stretch>
        </p:blipFill>
        <p:spPr>
          <a:xfrm>
            <a:off x="820420" y="1990090"/>
            <a:ext cx="614045" cy="4359275"/>
          </a:xfrm>
          <a:prstGeom prst="rect">
            <a:avLst/>
          </a:prstGeom>
        </p:spPr>
      </p:pic>
      <p:sp>
        <p:nvSpPr>
          <p:cNvPr id="10" name="Shape 1"/>
          <p:cNvSpPr/>
          <p:nvPr/>
        </p:nvSpPr>
        <p:spPr>
          <a:xfrm>
            <a:off x="10547626" y="2092106"/>
            <a:ext cx="684530" cy="638765"/>
          </a:xfrm>
          <a:prstGeom prst="rect">
            <a:avLst/>
          </a:prstGeom>
          <a:solidFill>
            <a:srgbClr val="000000">
              <a:alpha val="0"/>
            </a:srgbClr>
          </a:solidFill>
          <a:ln/>
        </p:spPr>
      </p:sp>
      <p:sp>
        <p:nvSpPr>
          <p:cNvPr id="11" name="Text 2"/>
          <p:cNvSpPr/>
          <p:nvPr/>
        </p:nvSpPr>
        <p:spPr>
          <a:xfrm>
            <a:off x="10547626" y="2092106"/>
            <a:ext cx="684530" cy="638765"/>
          </a:xfrm>
          <a:prstGeom prst="rect">
            <a:avLst/>
          </a:prstGeom>
          <a:noFill/>
          <a:ln/>
        </p:spPr>
        <p:txBody>
          <a:bodyPr wrap="square" lIns="0" tIns="0" rIns="0" bIns="0" rtlCol="0" anchor="t"/>
          <a:lstStyle/>
          <a:p>
            <a:pPr algn="just">
              <a:lnSpc>
                <a:spcPct val="110000"/>
              </a:lnSpc>
            </a:pPr>
            <a:r>
              <a:rPr lang="en-US" sz="4000" dirty="0">
                <a:solidFill>
                  <a:srgbClr val="AEA406"/>
                </a:solidFill>
                <a:latin typeface="MiSans" pitchFamily="34" charset="0"/>
                <a:ea typeface="MiSans" pitchFamily="34" charset="-122"/>
                <a:cs typeface="MiSans" pitchFamily="34" charset="-120"/>
              </a:rPr>
              <a:t>01</a:t>
            </a:r>
            <a:endParaRPr lang="en-US" sz="1600" dirty="0"/>
          </a:p>
        </p:txBody>
      </p:sp>
      <p:sp>
        <p:nvSpPr>
          <p:cNvPr id="12" name="Text 3"/>
          <p:cNvSpPr/>
          <p:nvPr/>
        </p:nvSpPr>
        <p:spPr>
          <a:xfrm>
            <a:off x="6405511" y="2270831"/>
            <a:ext cx="4331168"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 Reduces Repetitive Tasks</a:t>
            </a:r>
            <a:endParaRPr lang="en-US" sz="1600" dirty="0"/>
          </a:p>
        </p:txBody>
      </p:sp>
      <p:sp>
        <p:nvSpPr>
          <p:cNvPr id="13" name="Text 4"/>
          <p:cNvSpPr/>
          <p:nvPr/>
        </p:nvSpPr>
        <p:spPr>
          <a:xfrm>
            <a:off x="6228150" y="2614225"/>
            <a:ext cx="5084324"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automates routine tasks like password resets and ticket classification, freeing up helpdesk agents to focus on complex problem-solving and user interactions. This reduces manual workload and improves overall efficiency.</a:t>
            </a:r>
            <a:endParaRPr lang="en-US" sz="1600" dirty="0"/>
          </a:p>
        </p:txBody>
      </p:sp>
      <p:sp>
        <p:nvSpPr>
          <p:cNvPr id="14" name="Shape 5"/>
          <p:cNvSpPr/>
          <p:nvPr/>
        </p:nvSpPr>
        <p:spPr>
          <a:xfrm>
            <a:off x="10547626" y="4335244"/>
            <a:ext cx="684530" cy="638765"/>
          </a:xfrm>
          <a:prstGeom prst="rect">
            <a:avLst/>
          </a:prstGeom>
          <a:solidFill>
            <a:srgbClr val="000000">
              <a:alpha val="0"/>
            </a:srgbClr>
          </a:solidFill>
          <a:ln/>
        </p:spPr>
      </p:sp>
      <p:sp>
        <p:nvSpPr>
          <p:cNvPr id="15" name="Text 6"/>
          <p:cNvSpPr/>
          <p:nvPr/>
        </p:nvSpPr>
        <p:spPr>
          <a:xfrm>
            <a:off x="10547626" y="4335244"/>
            <a:ext cx="684530" cy="638765"/>
          </a:xfrm>
          <a:prstGeom prst="rect">
            <a:avLst/>
          </a:prstGeom>
          <a:noFill/>
          <a:ln/>
        </p:spPr>
        <p:txBody>
          <a:bodyPr wrap="square" lIns="0" tIns="0" rIns="0" bIns="0" rtlCol="0" anchor="t"/>
          <a:lstStyle/>
          <a:p>
            <a:pPr algn="just">
              <a:lnSpc>
                <a:spcPct val="110000"/>
              </a:lnSpc>
            </a:pPr>
            <a:r>
              <a:rPr lang="en-US" sz="4000" dirty="0">
                <a:solidFill>
                  <a:srgbClr val="AEA406"/>
                </a:solidFill>
                <a:latin typeface="MiSans" pitchFamily="34" charset="0"/>
                <a:ea typeface="MiSans" pitchFamily="34" charset="-122"/>
                <a:cs typeface="MiSans" pitchFamily="34" charset="-120"/>
              </a:rPr>
              <a:t>02</a:t>
            </a:r>
            <a:endParaRPr lang="en-US" sz="1600" dirty="0"/>
          </a:p>
        </p:txBody>
      </p:sp>
      <p:sp>
        <p:nvSpPr>
          <p:cNvPr id="16" name="Text 7"/>
          <p:cNvSpPr/>
          <p:nvPr/>
        </p:nvSpPr>
        <p:spPr>
          <a:xfrm>
            <a:off x="6405511" y="4513969"/>
            <a:ext cx="4331168"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 Enhances SLA Compliance</a:t>
            </a:r>
            <a:endParaRPr lang="en-US" sz="1600" dirty="0"/>
          </a:p>
        </p:txBody>
      </p:sp>
      <p:sp>
        <p:nvSpPr>
          <p:cNvPr id="17" name="Text 8"/>
          <p:cNvSpPr/>
          <p:nvPr/>
        </p:nvSpPr>
        <p:spPr>
          <a:xfrm>
            <a:off x="6228150" y="4857363"/>
            <a:ext cx="5084324"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By speeding up response times and ensuring tickets are routed correctly, AI helps helpdesk teams meet Service Level Agreements (SLAs) more consistently. This leads to higher user satisfaction and better operational performance.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9-d2r9b2pe3tpg8rchv140.jpeg"/>
          <p:cNvPicPr>
            <a:picLocks noChangeAspect="1"/>
          </p:cNvPicPr>
          <p:nvPr/>
        </p:nvPicPr>
        <p:blipFill>
          <a:blip r:embed="rId3"/>
          <a:stretch>
            <a:fillRect/>
          </a:stretch>
        </p:blipFill>
        <p:spPr>
          <a:xfrm>
            <a:off x="0" y="3014472"/>
            <a:ext cx="12192000" cy="829056"/>
          </a:xfrm>
          <a:prstGeom prst="rect">
            <a:avLst/>
          </a:prstGeom>
        </p:spPr>
      </p:pic>
      <p:sp>
        <p:nvSpPr>
          <p:cNvPr id="3" name="Text 0"/>
          <p:cNvSpPr/>
          <p:nvPr/>
        </p:nvSpPr>
        <p:spPr>
          <a:xfrm>
            <a:off x="542215" y="726116"/>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Tasks AI Handles Best</a:t>
            </a:r>
            <a:endParaRPr lang="en-US" sz="1600" dirty="0"/>
          </a:p>
        </p:txBody>
      </p:sp>
      <p:pic>
        <p:nvPicPr>
          <p:cNvPr id="4" name="Image 1" descr="https://kimi-img.moonshot.cn/pub/slides/slides_tmpl/image/25-09-02-14:58:10-d2r9b0he3tpg8rchv00g.png"/>
          <p:cNvPicPr>
            <a:picLocks noChangeAspect="1"/>
          </p:cNvPicPr>
          <p:nvPr/>
        </p:nvPicPr>
        <p:blipFill>
          <a:blip r:embed="rId4"/>
          <a:stretch>
            <a:fillRect/>
          </a:stretch>
        </p:blipFill>
        <p:spPr>
          <a:xfrm rot="16680000">
            <a:off x="625943" y="-292917"/>
            <a:ext cx="410596" cy="1637554"/>
          </a:xfrm>
          <a:prstGeom prst="rect">
            <a:avLst/>
          </a:prstGeom>
        </p:spPr>
      </p:pic>
      <p:pic>
        <p:nvPicPr>
          <p:cNvPr id="5" name="Image 2" descr="https://kimi-img.moonshot.cn/pub/slides/slides_tmpl/image/25-09-02-14:58:23-d2r9b3pe3tpg8rchv1gg.jpg"/>
          <p:cNvPicPr>
            <a:picLocks noChangeAspect="1"/>
          </p:cNvPicPr>
          <p:nvPr/>
        </p:nvPicPr>
        <p:blipFill>
          <a:blip r:embed="rId5"/>
          <a:srcRect t="36370" b="45428"/>
          <a:stretch/>
        </p:blipFill>
        <p:spPr>
          <a:xfrm>
            <a:off x="803276" y="1571230"/>
            <a:ext cx="10693400" cy="1946369"/>
          </a:xfrm>
          <a:prstGeom prst="rect">
            <a:avLst/>
          </a:prstGeom>
        </p:spPr>
      </p:pic>
      <p:pic>
        <p:nvPicPr>
          <p:cNvPr id="6" name="Image 3" descr="https://kimi-img.moonshot.cn/pub/slides/slides_tmpl/image/25-09-02-14:58:07-d2r9avpe3tpg8rchuvlg.png"/>
          <p:cNvPicPr>
            <a:picLocks noChangeAspect="1"/>
          </p:cNvPicPr>
          <p:nvPr/>
        </p:nvPicPr>
        <p:blipFill>
          <a:blip r:embed="rId6"/>
          <a:srcRect t="21" b="21"/>
          <a:stretch/>
        </p:blipFill>
        <p:spPr>
          <a:xfrm>
            <a:off x="8775065" y="839470"/>
            <a:ext cx="1480820" cy="1480820"/>
          </a:xfrm>
          <a:prstGeom prst="rect">
            <a:avLst/>
          </a:prstGeom>
        </p:spPr>
      </p:pic>
      <p:sp>
        <p:nvSpPr>
          <p:cNvPr id="7" name="Text 1"/>
          <p:cNvSpPr/>
          <p:nvPr/>
        </p:nvSpPr>
        <p:spPr>
          <a:xfrm rot="2280000">
            <a:off x="9011285" y="1426210"/>
            <a:ext cx="1021080" cy="339090"/>
          </a:xfrm>
          <a:prstGeom prst="rect">
            <a:avLst/>
          </a:prstGeom>
          <a:noFill/>
          <a:ln/>
        </p:spPr>
        <p:txBody>
          <a:bodyPr wrap="square" lIns="0" tIns="0" rIns="0" bIns="0" rtlCol="0" anchor="t"/>
          <a:lstStyle/>
          <a:p>
            <a:pPr algn="ctr">
              <a:lnSpc>
                <a:spcPct val="100000"/>
              </a:lnSpc>
            </a:pPr>
            <a:r>
              <a:rPr lang="en-US" sz="1800" dirty="0">
                <a:solidFill>
                  <a:srgbClr val="000000"/>
                </a:solidFill>
                <a:latin typeface="MiSans" pitchFamily="34" charset="0"/>
                <a:ea typeface="MiSans" pitchFamily="34" charset="-122"/>
                <a:cs typeface="MiSans" pitchFamily="34" charset="-120"/>
              </a:rPr>
              <a:t>Details</a:t>
            </a:r>
            <a:endParaRPr lang="en-US" sz="1600" dirty="0"/>
          </a:p>
        </p:txBody>
      </p:sp>
      <p:sp>
        <p:nvSpPr>
          <p:cNvPr id="8" name="Text 2"/>
          <p:cNvSpPr/>
          <p:nvPr/>
        </p:nvSpPr>
        <p:spPr>
          <a:xfrm>
            <a:off x="976381" y="3829305"/>
            <a:ext cx="356253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Repetitive Tasks</a:t>
            </a:r>
            <a:endParaRPr lang="en-US" sz="1600" dirty="0"/>
          </a:p>
        </p:txBody>
      </p:sp>
      <p:sp>
        <p:nvSpPr>
          <p:cNvPr id="9" name="Text 3"/>
          <p:cNvSpPr/>
          <p:nvPr/>
        </p:nvSpPr>
        <p:spPr>
          <a:xfrm>
            <a:off x="900224" y="4137082"/>
            <a:ext cx="3360880"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excels at handling repetitive tasks such as password resets and common troubleshooting, reducing the manual workload for helpdesk agents and allowing them to focus on more complex issues.</a:t>
            </a:r>
            <a:endParaRPr lang="en-US" sz="1600" dirty="0"/>
          </a:p>
        </p:txBody>
      </p:sp>
      <p:sp>
        <p:nvSpPr>
          <p:cNvPr id="10" name="Text 4"/>
          <p:cNvSpPr/>
          <p:nvPr/>
        </p:nvSpPr>
        <p:spPr>
          <a:xfrm>
            <a:off x="4596974" y="3829305"/>
            <a:ext cx="356253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Information-Heavy Tasks</a:t>
            </a:r>
            <a:endParaRPr lang="en-US" sz="1600" dirty="0"/>
          </a:p>
        </p:txBody>
      </p:sp>
      <p:sp>
        <p:nvSpPr>
          <p:cNvPr id="11" name="Text 5"/>
          <p:cNvSpPr/>
          <p:nvPr/>
        </p:nvSpPr>
        <p:spPr>
          <a:xfrm>
            <a:off x="4520817" y="4137082"/>
            <a:ext cx="336088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can quickly search knowledge bases and provide relevant information, reducing the time agents spend on research and ensuring consistent, accurate responses to user queries.</a:t>
            </a:r>
            <a:endParaRPr lang="en-US" sz="1600" dirty="0"/>
          </a:p>
        </p:txBody>
      </p:sp>
      <p:sp>
        <p:nvSpPr>
          <p:cNvPr id="12" name="Text 6"/>
          <p:cNvSpPr/>
          <p:nvPr/>
        </p:nvSpPr>
        <p:spPr>
          <a:xfrm>
            <a:off x="8177612" y="3829305"/>
            <a:ext cx="3562537"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Time-Sensitive Tasks</a:t>
            </a:r>
            <a:endParaRPr lang="en-US" sz="1600" dirty="0"/>
          </a:p>
        </p:txBody>
      </p:sp>
      <p:sp>
        <p:nvSpPr>
          <p:cNvPr id="13" name="Text 7"/>
          <p:cNvSpPr/>
          <p:nvPr/>
        </p:nvSpPr>
        <p:spPr>
          <a:xfrm>
            <a:off x="8101455" y="4137082"/>
            <a:ext cx="3360880"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prioritizes and routes tickets based on urgency and impact, ensuring that high-priority issues are addressed promptly, helping helpdesk teams meet their SLAs and improve user satisfaction.</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05-d2r9av9e3tpg8rchuvb0.png"/>
          <p:cNvPicPr>
            <a:picLocks noChangeAspect="1"/>
          </p:cNvPicPr>
          <p:nvPr/>
        </p:nvPicPr>
        <p:blipFill>
          <a:blip r:embed="rId3"/>
          <a:stretch>
            <a:fillRect/>
          </a:stretch>
        </p:blipFill>
        <p:spPr>
          <a:xfrm rot="7380000" flipH="1">
            <a:off x="3919783" y="722190"/>
            <a:ext cx="963743" cy="3865682"/>
          </a:xfrm>
          <a:prstGeom prst="rect">
            <a:avLst/>
          </a:prstGeom>
        </p:spPr>
      </p:pic>
      <p:sp>
        <p:nvSpPr>
          <p:cNvPr id="3" name="Text 0"/>
          <p:cNvSpPr/>
          <p:nvPr/>
        </p:nvSpPr>
        <p:spPr>
          <a:xfrm>
            <a:off x="7216589" y="2950987"/>
            <a:ext cx="2872142" cy="2126059"/>
          </a:xfrm>
          <a:prstGeom prst="rect">
            <a:avLst/>
          </a:prstGeom>
          <a:noFill/>
          <a:ln/>
        </p:spPr>
        <p:txBody>
          <a:bodyPr wrap="square" lIns="91440" tIns="45720" rIns="91440" bIns="45720" rtlCol="0" anchor="t">
            <a:spAutoFit/>
          </a:bodyPr>
          <a:lstStyle/>
          <a:p>
            <a:pPr algn="just">
              <a:lnSpc>
                <a:spcPct val="100000"/>
              </a:lnSpc>
            </a:pPr>
            <a:r>
              <a:rPr lang="en-US" sz="13800" dirty="0">
                <a:solidFill>
                  <a:srgbClr val="000000"/>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5178425" y="4970780"/>
            <a:ext cx="6620510" cy="499467"/>
          </a:xfrm>
          <a:prstGeom prst="rect">
            <a:avLst/>
          </a:prstGeom>
          <a:noFill/>
          <a:ln/>
        </p:spPr>
        <p:txBody>
          <a:bodyPr wrap="square" lIns="0" tIns="0" rIns="0" bIns="0" rtlCol="0" anchor="t">
            <a:spAutoFit/>
          </a:bodyPr>
          <a:lstStyle/>
          <a:p>
            <a:pPr>
              <a:lnSpc>
                <a:spcPct val="100000"/>
              </a:lnSpc>
            </a:pPr>
            <a:r>
              <a:rPr lang="en-US" sz="3200" dirty="0">
                <a:solidFill>
                  <a:srgbClr val="000000"/>
                </a:solidFill>
                <a:latin typeface="MiSans" pitchFamily="34" charset="0"/>
                <a:ea typeface="MiSans" pitchFamily="34" charset="-122"/>
                <a:cs typeface="MiSans" pitchFamily="34" charset="-120"/>
              </a:rPr>
              <a:t>Ticket Triage</a:t>
            </a:r>
            <a:endParaRPr lang="en-US" sz="1600" dirty="0"/>
          </a:p>
        </p:txBody>
      </p:sp>
      <p:pic>
        <p:nvPicPr>
          <p:cNvPr id="5" name="Image 1" descr="https://kimi-img.moonshot.cn/pub/slides/slides_tmpl/image/25-09-02-14:58:11-d2r9b0pe3tpg8rchv040.png"/>
          <p:cNvPicPr>
            <a:picLocks noChangeAspect="1"/>
          </p:cNvPicPr>
          <p:nvPr/>
        </p:nvPicPr>
        <p:blipFill>
          <a:blip r:embed="rId4"/>
          <a:srcRect t="33324" r="28334" b="4990"/>
          <a:stretch/>
        </p:blipFill>
        <p:spPr>
          <a:xfrm>
            <a:off x="0" y="2452914"/>
            <a:ext cx="4910499" cy="4405383"/>
          </a:xfrm>
          <a:prstGeom prst="rect">
            <a:avLst/>
          </a:prstGeom>
        </p:spPr>
      </p:pic>
      <p:pic>
        <p:nvPicPr>
          <p:cNvPr id="6" name="Image 2" descr="https://kimi-img.moonshot.cn/pub/slides/slides_tmpl/image/25-09-02-14:58:06-d2r9avhe3tpg8rchuvg0.png"/>
          <p:cNvPicPr>
            <a:picLocks noChangeAspect="1"/>
          </p:cNvPicPr>
          <p:nvPr/>
        </p:nvPicPr>
        <p:blipFill>
          <a:blip r:embed="rId5"/>
          <a:stretch>
            <a:fillRect/>
          </a:stretch>
        </p:blipFill>
        <p:spPr>
          <a:xfrm>
            <a:off x="9175103" y="2380526"/>
            <a:ext cx="2320134" cy="1140405"/>
          </a:xfrm>
          <a:prstGeom prst="rect">
            <a:avLst/>
          </a:prstGeom>
        </p:spPr>
      </p:pic>
      <p:pic>
        <p:nvPicPr>
          <p:cNvPr id="7" name="Image 3" descr="https://kimi-img.moonshot.cn/pub/slides/slides_tmpl/image/25-09-02-14:58:09-d2r9b09e3tpg8rchuvv0.png"/>
          <p:cNvPicPr>
            <a:picLocks noChangeAspect="1"/>
          </p:cNvPicPr>
          <p:nvPr/>
        </p:nvPicPr>
        <p:blipFill>
          <a:blip r:embed="rId6"/>
          <a:stretch>
            <a:fillRect/>
          </a:stretch>
        </p:blipFill>
        <p:spPr>
          <a:xfrm>
            <a:off x="0" y="0"/>
            <a:ext cx="12192000" cy="1718213"/>
          </a:xfrm>
          <a:prstGeom prst="rect">
            <a:avLst/>
          </a:prstGeom>
        </p:spPr>
      </p:pic>
      <p:pic>
        <p:nvPicPr>
          <p:cNvPr id="8" name="Image 4" descr="https://kimi-img.moonshot.cn/pub/slides/slides_tmpl/image/25-09-02-14:58:09-d2r9b09e3tpg8rchuvu0.png"/>
          <p:cNvPicPr>
            <a:picLocks noChangeAspect="1"/>
          </p:cNvPicPr>
          <p:nvPr/>
        </p:nvPicPr>
        <p:blipFill>
          <a:blip r:embed="rId7"/>
          <a:stretch>
            <a:fillRect/>
          </a:stretch>
        </p:blipFill>
        <p:spPr>
          <a:xfrm>
            <a:off x="10526757" y="6302181"/>
            <a:ext cx="981930" cy="171838"/>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11-d2r9b0pe3tpg8rchv01g.png"/>
          <p:cNvPicPr>
            <a:picLocks noChangeAspect="1"/>
          </p:cNvPicPr>
          <p:nvPr/>
        </p:nvPicPr>
        <p:blipFill>
          <a:blip r:embed="rId3"/>
          <a:stretch>
            <a:fillRect/>
          </a:stretch>
        </p:blipFill>
        <p:spPr>
          <a:xfrm>
            <a:off x="7723245" y="1612107"/>
            <a:ext cx="4468755" cy="5249111"/>
          </a:xfrm>
          <a:prstGeom prst="rect">
            <a:avLst/>
          </a:prstGeom>
        </p:spPr>
      </p:pic>
      <p:pic>
        <p:nvPicPr>
          <p:cNvPr id="3" name="Image 1" descr="https://kimi-img.moonshot.cn/pub/slides/slides_tmpl/image/25-09-02-14:58:11-d2r9b0pe3tpg8rchv010.png"/>
          <p:cNvPicPr>
            <a:picLocks noChangeAspect="1"/>
          </p:cNvPicPr>
          <p:nvPr/>
        </p:nvPicPr>
        <p:blipFill>
          <a:blip r:embed="rId4"/>
          <a:srcRect t="6963" b="6963"/>
          <a:stretch/>
        </p:blipFill>
        <p:spPr>
          <a:xfrm>
            <a:off x="7512510" y="710118"/>
            <a:ext cx="3984165" cy="3429298"/>
          </a:xfrm>
          <a:prstGeom prst="rect">
            <a:avLst/>
          </a:prstGeom>
        </p:spPr>
      </p:pic>
      <p:pic>
        <p:nvPicPr>
          <p:cNvPr id="4" name="Image 2" descr="https://kimi-img.moonshot.cn/pub/slides/slides_tmpl/image/25-09-02-14:58:10-d2r9b0he3tpg8rchuvvg.png"/>
          <p:cNvPicPr>
            <a:picLocks noChangeAspect="1"/>
          </p:cNvPicPr>
          <p:nvPr/>
        </p:nvPicPr>
        <p:blipFill>
          <a:blip r:embed="rId5"/>
          <a:stretch>
            <a:fillRect/>
          </a:stretch>
        </p:blipFill>
        <p:spPr>
          <a:xfrm rot="960000" flipV="1">
            <a:off x="2296138" y="4306545"/>
            <a:ext cx="4048381" cy="2376452"/>
          </a:xfrm>
          <a:prstGeom prst="rect">
            <a:avLst/>
          </a:prstGeom>
        </p:spPr>
      </p:pic>
      <p:pic>
        <p:nvPicPr>
          <p:cNvPr id="5" name="Image 3" descr="https://kimi-img.moonshot.cn/pub/slides/slides_tmpl/image/25-09-02-14:58:10-d2r9b0he3tpg8rchv00g.png"/>
          <p:cNvPicPr>
            <a:picLocks noChangeAspect="1"/>
          </p:cNvPicPr>
          <p:nvPr/>
        </p:nvPicPr>
        <p:blipFill>
          <a:blip r:embed="rId6"/>
          <a:stretch>
            <a:fillRect/>
          </a:stretch>
        </p:blipFill>
        <p:spPr>
          <a:xfrm rot="16680000">
            <a:off x="625943" y="-292917"/>
            <a:ext cx="410596" cy="1637554"/>
          </a:xfrm>
          <a:prstGeom prst="rect">
            <a:avLst/>
          </a:prstGeom>
        </p:spPr>
      </p:pic>
      <p:sp>
        <p:nvSpPr>
          <p:cNvPr id="6" name="Text 0"/>
          <p:cNvSpPr/>
          <p:nvPr/>
        </p:nvSpPr>
        <p:spPr>
          <a:xfrm>
            <a:off x="542215" y="867447"/>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Smart Ticket Classification</a:t>
            </a:r>
            <a:endParaRPr lang="en-US" sz="1600" dirty="0"/>
          </a:p>
        </p:txBody>
      </p:sp>
      <p:pic>
        <p:nvPicPr>
          <p:cNvPr id="7" name="Image 4" descr="https://kimi-img.moonshot.cn/pub/slides/slides_tmpl/image/25-09-02-14:58:07-d2r9avpe3tpg8rchuvlg.png"/>
          <p:cNvPicPr>
            <a:picLocks noChangeAspect="1"/>
          </p:cNvPicPr>
          <p:nvPr/>
        </p:nvPicPr>
        <p:blipFill>
          <a:blip r:embed="rId7"/>
          <a:srcRect t="21" b="21"/>
          <a:stretch/>
        </p:blipFill>
        <p:spPr>
          <a:xfrm>
            <a:off x="5252085" y="1799590"/>
            <a:ext cx="1480820" cy="1480820"/>
          </a:xfrm>
          <a:prstGeom prst="rect">
            <a:avLst/>
          </a:prstGeom>
        </p:spPr>
      </p:pic>
      <p:sp>
        <p:nvSpPr>
          <p:cNvPr id="8" name="Text 1"/>
          <p:cNvSpPr/>
          <p:nvPr/>
        </p:nvSpPr>
        <p:spPr>
          <a:xfrm rot="2280000">
            <a:off x="5627370" y="2392680"/>
            <a:ext cx="758190" cy="339090"/>
          </a:xfrm>
          <a:prstGeom prst="rect">
            <a:avLst/>
          </a:prstGeom>
          <a:noFill/>
          <a:ln/>
        </p:spPr>
        <p:txBody>
          <a:bodyPr wrap="square" lIns="0" tIns="0" rIns="0" bIns="0" rtlCol="0" anchor="t"/>
          <a:lstStyle/>
          <a:p>
            <a:pPr algn="just">
              <a:lnSpc>
                <a:spcPct val="100000"/>
              </a:lnSpc>
            </a:pPr>
            <a:r>
              <a:rPr lang="en-US" sz="2000" dirty="0">
                <a:solidFill>
                  <a:srgbClr val="000000"/>
                </a:solidFill>
                <a:latin typeface="MiSans" pitchFamily="34" charset="0"/>
                <a:ea typeface="MiSans" pitchFamily="34" charset="-122"/>
                <a:cs typeface="MiSans" pitchFamily="34" charset="-120"/>
              </a:rPr>
              <a:t>Part</a:t>
            </a:r>
            <a:endParaRPr lang="en-US" sz="1600" dirty="0"/>
          </a:p>
        </p:txBody>
      </p:sp>
      <p:sp>
        <p:nvSpPr>
          <p:cNvPr id="9" name="Text 2"/>
          <p:cNvSpPr/>
          <p:nvPr/>
        </p:nvSpPr>
        <p:spPr>
          <a:xfrm>
            <a:off x="411480" y="2386330"/>
            <a:ext cx="4763135"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Automated Ticket Tagging</a:t>
            </a:r>
            <a:endParaRPr lang="en-US" sz="1600" dirty="0"/>
          </a:p>
        </p:txBody>
      </p:sp>
      <p:sp>
        <p:nvSpPr>
          <p:cNvPr id="10" name="Text 3"/>
          <p:cNvSpPr/>
          <p:nvPr/>
        </p:nvSpPr>
        <p:spPr>
          <a:xfrm>
            <a:off x="333375" y="2766060"/>
            <a:ext cx="5069840" cy="1909445"/>
          </a:xfrm>
          <a:prstGeom prst="rect">
            <a:avLst/>
          </a:prstGeom>
          <a:noFill/>
          <a:ln/>
        </p:spPr>
        <p:txBody>
          <a:bodyPr wrap="square" lIns="91440" tIns="45720" rIns="91440" bIns="45720" rtlCol="0" anchor="t"/>
          <a:lstStyle/>
          <a:p>
            <a:pPr algn="just">
              <a:lnSpc>
                <a:spcPct val="150000"/>
              </a:lnSpc>
            </a:pPr>
            <a:r>
              <a:rPr lang="en-US" sz="1400" dirty="0">
                <a:solidFill>
                  <a:srgbClr val="000000"/>
                </a:solidFill>
                <a:latin typeface="MiSans" pitchFamily="34" charset="0"/>
                <a:ea typeface="MiSans" pitchFamily="34" charset="-122"/>
                <a:cs typeface="MiSans" pitchFamily="34" charset="-120"/>
              </a:rPr>
              <a:t>AI automatically tags incoming tickets by issue type, user role, and urgency, ensuring they are routed to the correct team or agent. This reduces manual sorting time and improves first-response times.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4:58:25-d2r9b49e3tpg8rchv1og.jpg"/>
          <p:cNvPicPr>
            <a:picLocks noChangeAspect="1"/>
          </p:cNvPicPr>
          <p:nvPr/>
        </p:nvPicPr>
        <p:blipFill>
          <a:blip r:embed="rId3"/>
          <a:srcRect t="21875" b="21875"/>
          <a:stretch/>
        </p:blipFill>
        <p:spPr>
          <a:xfrm>
            <a:off x="0" y="752"/>
            <a:ext cx="12192001" cy="6858000"/>
          </a:xfrm>
          <a:prstGeom prst="rect">
            <a:avLst/>
          </a:prstGeom>
        </p:spPr>
      </p:pic>
      <p:pic>
        <p:nvPicPr>
          <p:cNvPr id="3" name="Image 1" descr="https://kimi-img.moonshot.cn/pub/slides/slides_tmpl/image/25-09-02-14:58:22-d2r9b3he3tpg8rchv1cg.jpeg"/>
          <p:cNvPicPr>
            <a:picLocks noChangeAspect="1"/>
          </p:cNvPicPr>
          <p:nvPr/>
        </p:nvPicPr>
        <p:blipFill>
          <a:blip r:embed="rId4"/>
          <a:stretch>
            <a:fillRect/>
          </a:stretch>
        </p:blipFill>
        <p:spPr>
          <a:xfrm>
            <a:off x="0" y="0"/>
            <a:ext cx="12192000" cy="6869088"/>
          </a:xfrm>
          <a:prstGeom prst="rect">
            <a:avLst/>
          </a:prstGeom>
        </p:spPr>
      </p:pic>
      <p:pic>
        <p:nvPicPr>
          <p:cNvPr id="4" name="Image 2" descr="https://kimi-img.moonshot.cn/pub/slides/slides_tmpl/image/25-09-02-14:58:22-d2r9b3he3tpg8rchv1d0.jpeg"/>
          <p:cNvPicPr>
            <a:picLocks noChangeAspect="1"/>
          </p:cNvPicPr>
          <p:nvPr/>
        </p:nvPicPr>
        <p:blipFill>
          <a:blip r:embed="rId5"/>
          <a:stretch>
            <a:fillRect/>
          </a:stretch>
        </p:blipFill>
        <p:spPr>
          <a:xfrm>
            <a:off x="787475" y="1694164"/>
            <a:ext cx="10717697" cy="4432176"/>
          </a:xfrm>
          <a:prstGeom prst="rect">
            <a:avLst/>
          </a:prstGeom>
        </p:spPr>
      </p:pic>
      <p:pic>
        <p:nvPicPr>
          <p:cNvPr id="5" name="Image 3" descr="https://kimi-img.moonshot.cn/pub/slides/slides_tmpl/image/25-09-02-14:58:22-d2r9b3he3tpg8rchv1dg.jpeg"/>
          <p:cNvPicPr>
            <a:picLocks noChangeAspect="1"/>
          </p:cNvPicPr>
          <p:nvPr/>
        </p:nvPicPr>
        <p:blipFill>
          <a:blip r:embed="rId6"/>
          <a:stretch>
            <a:fillRect/>
          </a:stretch>
        </p:blipFill>
        <p:spPr>
          <a:xfrm>
            <a:off x="6422443" y="4177029"/>
            <a:ext cx="5200339" cy="2304488"/>
          </a:xfrm>
          <a:prstGeom prst="rect">
            <a:avLst/>
          </a:prstGeom>
        </p:spPr>
      </p:pic>
      <p:pic>
        <p:nvPicPr>
          <p:cNvPr id="6" name="Image 4" descr="https://kimi-img.moonshot.cn/pub/slides/slides_tmpl/image/25-09-02-14:58:22-d2r9b3he3tpg8rchv1dg.jpeg"/>
          <p:cNvPicPr>
            <a:picLocks noChangeAspect="1"/>
          </p:cNvPicPr>
          <p:nvPr/>
        </p:nvPicPr>
        <p:blipFill>
          <a:blip r:embed="rId6"/>
          <a:stretch>
            <a:fillRect/>
          </a:stretch>
        </p:blipFill>
        <p:spPr>
          <a:xfrm>
            <a:off x="758614" y="4177029"/>
            <a:ext cx="5200339" cy="2304488"/>
          </a:xfrm>
          <a:prstGeom prst="rect">
            <a:avLst/>
          </a:prstGeom>
        </p:spPr>
      </p:pic>
      <p:pic>
        <p:nvPicPr>
          <p:cNvPr id="7" name="Image 5" descr="https://kimi-img.moonshot.cn/pub/slides/slides_tmpl/image/25-09-02-14:58:22-d2r9b3he3tpg8rchv1dg.jpeg"/>
          <p:cNvPicPr>
            <a:picLocks noChangeAspect="1"/>
          </p:cNvPicPr>
          <p:nvPr/>
        </p:nvPicPr>
        <p:blipFill>
          <a:blip r:embed="rId6"/>
          <a:stretch>
            <a:fillRect/>
          </a:stretch>
        </p:blipFill>
        <p:spPr>
          <a:xfrm>
            <a:off x="6422443" y="1562992"/>
            <a:ext cx="5200339" cy="2304488"/>
          </a:xfrm>
          <a:prstGeom prst="rect">
            <a:avLst/>
          </a:prstGeom>
        </p:spPr>
      </p:pic>
      <p:pic>
        <p:nvPicPr>
          <p:cNvPr id="8" name="Image 6" descr="https://kimi-img.moonshot.cn/pub/slides/slides_tmpl/image/25-09-02-14:58:23-d2r9b3pe3tpg8rchv1e0.jpeg"/>
          <p:cNvPicPr>
            <a:picLocks noChangeAspect="1"/>
          </p:cNvPicPr>
          <p:nvPr/>
        </p:nvPicPr>
        <p:blipFill>
          <a:blip r:embed="rId7"/>
          <a:stretch>
            <a:fillRect/>
          </a:stretch>
        </p:blipFill>
        <p:spPr>
          <a:xfrm>
            <a:off x="758614" y="1562992"/>
            <a:ext cx="5200339" cy="2304488"/>
          </a:xfrm>
          <a:prstGeom prst="rect">
            <a:avLst/>
          </a:prstGeom>
        </p:spPr>
      </p:pic>
      <p:sp>
        <p:nvSpPr>
          <p:cNvPr id="9" name="Text 0"/>
          <p:cNvSpPr/>
          <p:nvPr/>
        </p:nvSpPr>
        <p:spPr>
          <a:xfrm>
            <a:off x="542215" y="7896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Priority &amp; SLA Alignment</a:t>
            </a:r>
            <a:endParaRPr lang="en-US" sz="1600" dirty="0"/>
          </a:p>
        </p:txBody>
      </p:sp>
      <p:pic>
        <p:nvPicPr>
          <p:cNvPr id="10" name="Image 7" descr="https://kimi-img.moonshot.cn/pub/slides/slides_tmpl/image/25-09-02-14:58:10-d2r9b0he3tpg8rchv00g.png"/>
          <p:cNvPicPr>
            <a:picLocks noChangeAspect="1"/>
          </p:cNvPicPr>
          <p:nvPr/>
        </p:nvPicPr>
        <p:blipFill>
          <a:blip r:embed="rId8"/>
          <a:stretch>
            <a:fillRect/>
          </a:stretch>
        </p:blipFill>
        <p:spPr>
          <a:xfrm rot="16680000">
            <a:off x="625943" y="-292917"/>
            <a:ext cx="410596" cy="1637554"/>
          </a:xfrm>
          <a:prstGeom prst="rect">
            <a:avLst/>
          </a:prstGeom>
        </p:spPr>
      </p:pic>
      <p:pic>
        <p:nvPicPr>
          <p:cNvPr id="11" name="Image 8" descr="https://kimi-img.moonshot.cn/pub/slides/slides_tmpl/image/25-09-02-14:58:23-d2r9b3pe3tpg8rchv1eg.png"/>
          <p:cNvPicPr>
            <a:picLocks noChangeAspect="1"/>
          </p:cNvPicPr>
          <p:nvPr/>
        </p:nvPicPr>
        <p:blipFill>
          <a:blip r:embed="rId9"/>
          <a:stretch>
            <a:fillRect/>
          </a:stretch>
        </p:blipFill>
        <p:spPr>
          <a:xfrm>
            <a:off x="7164387" y="952877"/>
            <a:ext cx="885825" cy="314325"/>
          </a:xfrm>
          <a:prstGeom prst="rect">
            <a:avLst/>
          </a:prstGeom>
        </p:spPr>
      </p:pic>
      <p:pic>
        <p:nvPicPr>
          <p:cNvPr id="12" name="Image 9" descr="https://kimi-img.moonshot.cn/pub/slides/slides_tmpl/image/25-09-02-14:58:23-d2r9b3pe3tpg8rchv1eg.png"/>
          <p:cNvPicPr>
            <a:picLocks noChangeAspect="1"/>
          </p:cNvPicPr>
          <p:nvPr/>
        </p:nvPicPr>
        <p:blipFill>
          <a:blip r:embed="rId9"/>
          <a:stretch>
            <a:fillRect/>
          </a:stretch>
        </p:blipFill>
        <p:spPr>
          <a:xfrm>
            <a:off x="8298443" y="952877"/>
            <a:ext cx="885825" cy="314325"/>
          </a:xfrm>
          <a:prstGeom prst="rect">
            <a:avLst/>
          </a:prstGeom>
        </p:spPr>
      </p:pic>
      <p:pic>
        <p:nvPicPr>
          <p:cNvPr id="13" name="Image 10" descr="https://kimi-img.moonshot.cn/pub/slides/slides_tmpl/image/25-09-02-14:58:23-d2r9b3pe3tpg8rchv1eg.png"/>
          <p:cNvPicPr>
            <a:picLocks noChangeAspect="1"/>
          </p:cNvPicPr>
          <p:nvPr/>
        </p:nvPicPr>
        <p:blipFill>
          <a:blip r:embed="rId9"/>
          <a:stretch>
            <a:fillRect/>
          </a:stretch>
        </p:blipFill>
        <p:spPr>
          <a:xfrm>
            <a:off x="9432499" y="952877"/>
            <a:ext cx="885825" cy="314325"/>
          </a:xfrm>
          <a:prstGeom prst="rect">
            <a:avLst/>
          </a:prstGeom>
        </p:spPr>
      </p:pic>
      <p:pic>
        <p:nvPicPr>
          <p:cNvPr id="14" name="Image 11" descr="https://kimi-img.moonshot.cn/pub/slides/slides_tmpl/image/25-09-02-14:58:23-d2r9b3pe3tpg8rchv1eg.png"/>
          <p:cNvPicPr>
            <a:picLocks noChangeAspect="1"/>
          </p:cNvPicPr>
          <p:nvPr/>
        </p:nvPicPr>
        <p:blipFill>
          <a:blip r:embed="rId9"/>
          <a:stretch>
            <a:fillRect/>
          </a:stretch>
        </p:blipFill>
        <p:spPr>
          <a:xfrm>
            <a:off x="10566554" y="952877"/>
            <a:ext cx="885825" cy="314325"/>
          </a:xfrm>
          <a:prstGeom prst="rect">
            <a:avLst/>
          </a:prstGeom>
        </p:spPr>
      </p:pic>
      <p:pic>
        <p:nvPicPr>
          <p:cNvPr id="15" name="Image 12" descr="https://kimi-img.moonshot.cn/pub/slides/slides_tmpl/image/25-09-02-14:58:12-d2r9b11e3tpg8rchv05g.png"/>
          <p:cNvPicPr>
            <a:picLocks noChangeAspect="1"/>
          </p:cNvPicPr>
          <p:nvPr/>
        </p:nvPicPr>
        <p:blipFill>
          <a:blip r:embed="rId10"/>
          <a:stretch>
            <a:fillRect/>
          </a:stretch>
        </p:blipFill>
        <p:spPr>
          <a:xfrm>
            <a:off x="-30330" y="6417746"/>
            <a:ext cx="6971899" cy="365582"/>
          </a:xfrm>
          <a:prstGeom prst="rect">
            <a:avLst/>
          </a:prstGeom>
        </p:spPr>
      </p:pic>
      <p:sp>
        <p:nvSpPr>
          <p:cNvPr id="16" name="Text 1"/>
          <p:cNvSpPr/>
          <p:nvPr/>
        </p:nvSpPr>
        <p:spPr>
          <a:xfrm>
            <a:off x="1338944" y="1799419"/>
            <a:ext cx="437070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Keyword-Based Prioritization</a:t>
            </a:r>
            <a:endParaRPr lang="en-US" sz="1600" dirty="0"/>
          </a:p>
        </p:txBody>
      </p:sp>
      <p:sp>
        <p:nvSpPr>
          <p:cNvPr id="17" name="Text 2"/>
          <p:cNvSpPr/>
          <p:nvPr/>
        </p:nvSpPr>
        <p:spPr>
          <a:xfrm>
            <a:off x="1059570" y="2051484"/>
            <a:ext cx="474130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models use keywords and system impact to assign priority levels, ensuring critical issues are escalated immediately. This helps teams meet SLAs and maintain high service levels.</a:t>
            </a:r>
            <a:endParaRPr lang="en-US" sz="1600" dirty="0"/>
          </a:p>
        </p:txBody>
      </p:sp>
      <p:sp>
        <p:nvSpPr>
          <p:cNvPr id="18" name="Text 3"/>
          <p:cNvSpPr/>
          <p:nvPr/>
        </p:nvSpPr>
        <p:spPr>
          <a:xfrm>
            <a:off x="1338944" y="4385598"/>
            <a:ext cx="437070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Historical Data Analysis</a:t>
            </a:r>
            <a:endParaRPr lang="en-US" sz="1600" dirty="0"/>
          </a:p>
        </p:txBody>
      </p:sp>
      <p:sp>
        <p:nvSpPr>
          <p:cNvPr id="19" name="Text 4"/>
          <p:cNvSpPr/>
          <p:nvPr/>
        </p:nvSpPr>
        <p:spPr>
          <a:xfrm>
            <a:off x="1059570" y="4637663"/>
            <a:ext cx="4741301"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By analyzing historical data, AI can predict the urgency of issues and align them with SLAs, ensuring timely resolution and improved user satisfaction.</a:t>
            </a:r>
            <a:endParaRPr lang="en-US" sz="1600" dirty="0"/>
          </a:p>
        </p:txBody>
      </p:sp>
      <p:sp>
        <p:nvSpPr>
          <p:cNvPr id="20" name="Text 5"/>
          <p:cNvSpPr/>
          <p:nvPr/>
        </p:nvSpPr>
        <p:spPr>
          <a:xfrm>
            <a:off x="6837261" y="1799419"/>
            <a:ext cx="437070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Automatic SLA Triggering</a:t>
            </a:r>
            <a:endParaRPr lang="en-US" sz="1600" dirty="0"/>
          </a:p>
        </p:txBody>
      </p:sp>
      <p:sp>
        <p:nvSpPr>
          <p:cNvPr id="21" name="Text 6"/>
          <p:cNvSpPr/>
          <p:nvPr/>
        </p:nvSpPr>
        <p:spPr>
          <a:xfrm>
            <a:off x="6557887" y="2051484"/>
            <a:ext cx="4741301"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triggers SLA clocks automatically based on ticket priority, ensuring that high-impact incidents are addressed promptly and reducing manual oversight.</a:t>
            </a:r>
            <a:endParaRPr lang="en-US" sz="1600" dirty="0"/>
          </a:p>
        </p:txBody>
      </p:sp>
      <p:sp>
        <p:nvSpPr>
          <p:cNvPr id="22" name="Text 7"/>
          <p:cNvSpPr/>
          <p:nvPr/>
        </p:nvSpPr>
        <p:spPr>
          <a:xfrm>
            <a:off x="6837261" y="4385598"/>
            <a:ext cx="437070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Proactive Escalation</a:t>
            </a:r>
            <a:endParaRPr lang="en-US" sz="1600" dirty="0"/>
          </a:p>
        </p:txBody>
      </p:sp>
      <p:sp>
        <p:nvSpPr>
          <p:cNvPr id="23" name="Text 8"/>
          <p:cNvSpPr/>
          <p:nvPr/>
        </p:nvSpPr>
        <p:spPr>
          <a:xfrm>
            <a:off x="6557887" y="4637663"/>
            <a:ext cx="4741301"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can proactively escalate high-impact tickets to senior engineers, ensuring critical issues are resolved quickly and minimizing user downtime.</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FAF26E"/>
      </a:accent1>
      <a:accent2>
        <a:srgbClr val="F9DB6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1444</Words>
  <Application>Microsoft Office PowerPoint</Application>
  <PresentationFormat>Widescreen</PresentationFormat>
  <Paragraphs>193</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MiSans</vt:lpstr>
      <vt:lpstr>Arial</vt:lpstr>
      <vt:lpstr>仓耳玄三M W05</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HelpDesk</dc:title>
  <dc:subject>AI-Powered HelpDesk</dc:subject>
  <dc:creator>Kimi</dc:creator>
  <cp:lastModifiedBy>Sean</cp:lastModifiedBy>
  <cp:revision>2</cp:revision>
  <dcterms:created xsi:type="dcterms:W3CDTF">2025-12-03T23:39:29Z</dcterms:created>
  <dcterms:modified xsi:type="dcterms:W3CDTF">2025-12-04T00:11:28Z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{"Label":"AI-Powered HelpDesk","ContentProducer":"001191110108MACG2KBH8F10000","ProduceID":"d4ocj933kdlnqe6531ag","ReservedCode1":"","ContentPropagator":"001191110108MACG2KBH8F20000","PropagateID":"d4ocj933kdlnqe6531ag","ReservedCode2":""}</vt:lpwstr>
  </property>
</Properties>
</file>